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sldIdLst>
    <p:sldId id="272" r:id="rId5"/>
    <p:sldId id="275" r:id="rId6"/>
    <p:sldId id="273" r:id="rId7"/>
    <p:sldId id="276" r:id="rId8"/>
    <p:sldId id="304" r:id="rId9"/>
    <p:sldId id="280" r:id="rId10"/>
    <p:sldId id="306" r:id="rId11"/>
    <p:sldId id="308" r:id="rId12"/>
    <p:sldId id="289" r:id="rId13"/>
    <p:sldId id="299" r:id="rId14"/>
    <p:sldId id="291" r:id="rId15"/>
    <p:sldId id="307" r:id="rId16"/>
    <p:sldId id="274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AF3"/>
    <a:srgbClr val="9CABE3"/>
    <a:srgbClr val="29266E"/>
    <a:srgbClr val="9AA0A7"/>
    <a:srgbClr val="9BD1D3"/>
    <a:srgbClr val="009BA5"/>
    <a:srgbClr val="9DA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90C5E3-71A0-4498-8ACC-7DECD57BE3EC}" v="3" dt="2021-05-07T10:58:59.4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Mørk stil 2 – utheving 1 / uthev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2"/>
    <p:restoredTop sz="94694"/>
  </p:normalViewPr>
  <p:slideViewPr>
    <p:cSldViewPr snapToGrid="0" snapToObjects="1" showGuides="1">
      <p:cViewPr varScale="1">
        <p:scale>
          <a:sx n="118" d="100"/>
          <a:sy n="118" d="100"/>
        </p:scale>
        <p:origin x="45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te Lund Jacobsen" userId="632a054d-28d2-4e03-b339-2a760e51be94" providerId="ADAL" clId="{D890C5E3-71A0-4498-8ACC-7DECD57BE3EC}"/>
    <pc:docChg chg="custSel addSld modSld">
      <pc:chgData name="Bente Lund Jacobsen" userId="632a054d-28d2-4e03-b339-2a760e51be94" providerId="ADAL" clId="{D890C5E3-71A0-4498-8ACC-7DECD57BE3EC}" dt="2021-05-07T12:00:42.836" v="766" actId="20577"/>
      <pc:docMkLst>
        <pc:docMk/>
      </pc:docMkLst>
      <pc:sldChg chg="modSp mod">
        <pc:chgData name="Bente Lund Jacobsen" userId="632a054d-28d2-4e03-b339-2a760e51be94" providerId="ADAL" clId="{D890C5E3-71A0-4498-8ACC-7DECD57BE3EC}" dt="2021-05-07T06:59:27.270" v="38" actId="20577"/>
        <pc:sldMkLst>
          <pc:docMk/>
          <pc:sldMk cId="497117918" sldId="272"/>
        </pc:sldMkLst>
        <pc:spChg chg="mod">
          <ac:chgData name="Bente Lund Jacobsen" userId="632a054d-28d2-4e03-b339-2a760e51be94" providerId="ADAL" clId="{D890C5E3-71A0-4498-8ACC-7DECD57BE3EC}" dt="2021-05-07T06:59:27.270" v="38" actId="20577"/>
          <ac:spMkLst>
            <pc:docMk/>
            <pc:sldMk cId="497117918" sldId="272"/>
            <ac:spMk id="3" creationId="{86B407D0-4FC7-DF45-B210-1FC23BCFA785}"/>
          </ac:spMkLst>
        </pc:spChg>
      </pc:sldChg>
      <pc:sldChg chg="add">
        <pc:chgData name="Bente Lund Jacobsen" userId="632a054d-28d2-4e03-b339-2a760e51be94" providerId="ADAL" clId="{D890C5E3-71A0-4498-8ACC-7DECD57BE3EC}" dt="2021-05-07T10:58:59.486" v="750"/>
        <pc:sldMkLst>
          <pc:docMk/>
          <pc:sldMk cId="508042425" sldId="275"/>
        </pc:sldMkLst>
      </pc:sldChg>
      <pc:sldChg chg="modSp mod">
        <pc:chgData name="Bente Lund Jacobsen" userId="632a054d-28d2-4e03-b339-2a760e51be94" providerId="ADAL" clId="{D890C5E3-71A0-4498-8ACC-7DECD57BE3EC}" dt="2021-05-07T07:41:11.986" v="61" actId="20577"/>
        <pc:sldMkLst>
          <pc:docMk/>
          <pc:sldMk cId="3742072905" sldId="280"/>
        </pc:sldMkLst>
        <pc:spChg chg="mod">
          <ac:chgData name="Bente Lund Jacobsen" userId="632a054d-28d2-4e03-b339-2a760e51be94" providerId="ADAL" clId="{D890C5E3-71A0-4498-8ACC-7DECD57BE3EC}" dt="2021-05-07T07:41:11.986" v="61" actId="20577"/>
          <ac:spMkLst>
            <pc:docMk/>
            <pc:sldMk cId="3742072905" sldId="280"/>
            <ac:spMk id="2" creationId="{F414B8F3-5D71-4545-8340-8A2078FFF63D}"/>
          </ac:spMkLst>
        </pc:spChg>
      </pc:sldChg>
      <pc:sldChg chg="modSp mod">
        <pc:chgData name="Bente Lund Jacobsen" userId="632a054d-28d2-4e03-b339-2a760e51be94" providerId="ADAL" clId="{D890C5E3-71A0-4498-8ACC-7DECD57BE3EC}" dt="2021-05-07T12:00:42.836" v="766" actId="20577"/>
        <pc:sldMkLst>
          <pc:docMk/>
          <pc:sldMk cId="3843456676" sldId="299"/>
        </pc:sldMkLst>
        <pc:spChg chg="mod">
          <ac:chgData name="Bente Lund Jacobsen" userId="632a054d-28d2-4e03-b339-2a760e51be94" providerId="ADAL" clId="{D890C5E3-71A0-4498-8ACC-7DECD57BE3EC}" dt="2021-05-07T12:00:42.836" v="766" actId="20577"/>
          <ac:spMkLst>
            <pc:docMk/>
            <pc:sldMk cId="3843456676" sldId="299"/>
            <ac:spMk id="3" creationId="{FC4AECB1-29DE-F748-9628-A274CD7A2CF2}"/>
          </ac:spMkLst>
        </pc:spChg>
      </pc:sldChg>
      <pc:sldChg chg="add">
        <pc:chgData name="Bente Lund Jacobsen" userId="632a054d-28d2-4e03-b339-2a760e51be94" providerId="ADAL" clId="{D890C5E3-71A0-4498-8ACC-7DECD57BE3EC}" dt="2021-05-07T07:26:21.312" v="43"/>
        <pc:sldMkLst>
          <pc:docMk/>
          <pc:sldMk cId="3760726283" sldId="304"/>
        </pc:sldMkLst>
      </pc:sldChg>
      <pc:sldChg chg="modSp mod">
        <pc:chgData name="Bente Lund Jacobsen" userId="632a054d-28d2-4e03-b339-2a760e51be94" providerId="ADAL" clId="{D890C5E3-71A0-4498-8ACC-7DECD57BE3EC}" dt="2021-05-07T07:43:55.146" v="177" actId="27636"/>
        <pc:sldMkLst>
          <pc:docMk/>
          <pc:sldMk cId="2980300518" sldId="306"/>
        </pc:sldMkLst>
        <pc:spChg chg="mod">
          <ac:chgData name="Bente Lund Jacobsen" userId="632a054d-28d2-4e03-b339-2a760e51be94" providerId="ADAL" clId="{D890C5E3-71A0-4498-8ACC-7DECD57BE3EC}" dt="2021-05-07T07:41:03.596" v="54" actId="20577"/>
          <ac:spMkLst>
            <pc:docMk/>
            <pc:sldMk cId="2980300518" sldId="306"/>
            <ac:spMk id="2" creationId="{DBE8BFC8-0D60-7C45-AD5D-FCB404F4C50A}"/>
          </ac:spMkLst>
        </pc:spChg>
        <pc:spChg chg="mod">
          <ac:chgData name="Bente Lund Jacobsen" userId="632a054d-28d2-4e03-b339-2a760e51be94" providerId="ADAL" clId="{D890C5E3-71A0-4498-8ACC-7DECD57BE3EC}" dt="2021-05-07T07:43:55.146" v="177" actId="27636"/>
          <ac:spMkLst>
            <pc:docMk/>
            <pc:sldMk cId="2980300518" sldId="306"/>
            <ac:spMk id="3" creationId="{FC4AECB1-29DE-F748-9628-A274CD7A2CF2}"/>
          </ac:spMkLst>
        </pc:spChg>
      </pc:sldChg>
      <pc:sldChg chg="modSp mod">
        <pc:chgData name="Bente Lund Jacobsen" userId="632a054d-28d2-4e03-b339-2a760e51be94" providerId="ADAL" clId="{D890C5E3-71A0-4498-8ACC-7DECD57BE3EC}" dt="2021-05-07T07:51:47.870" v="716" actId="27636"/>
        <pc:sldMkLst>
          <pc:docMk/>
          <pc:sldMk cId="1662287491" sldId="307"/>
        </pc:sldMkLst>
        <pc:spChg chg="mod">
          <ac:chgData name="Bente Lund Jacobsen" userId="632a054d-28d2-4e03-b339-2a760e51be94" providerId="ADAL" clId="{D890C5E3-71A0-4498-8ACC-7DECD57BE3EC}" dt="2021-05-07T07:51:12.131" v="685" actId="20577"/>
          <ac:spMkLst>
            <pc:docMk/>
            <pc:sldMk cId="1662287491" sldId="307"/>
            <ac:spMk id="2" creationId="{DBE8BFC8-0D60-7C45-AD5D-FCB404F4C50A}"/>
          </ac:spMkLst>
        </pc:spChg>
        <pc:spChg chg="mod">
          <ac:chgData name="Bente Lund Jacobsen" userId="632a054d-28d2-4e03-b339-2a760e51be94" providerId="ADAL" clId="{D890C5E3-71A0-4498-8ACC-7DECD57BE3EC}" dt="2021-05-07T07:51:47.870" v="716" actId="27636"/>
          <ac:spMkLst>
            <pc:docMk/>
            <pc:sldMk cId="1662287491" sldId="307"/>
            <ac:spMk id="3" creationId="{FC4AECB1-29DE-F748-9628-A274CD7A2CF2}"/>
          </ac:spMkLst>
        </pc:spChg>
      </pc:sldChg>
      <pc:sldChg chg="modSp add mod">
        <pc:chgData name="Bente Lund Jacobsen" userId="632a054d-28d2-4e03-b339-2a760e51be94" providerId="ADAL" clId="{D890C5E3-71A0-4498-8ACC-7DECD57BE3EC}" dt="2021-05-07T10:57:31.454" v="749" actId="20577"/>
        <pc:sldMkLst>
          <pc:docMk/>
          <pc:sldMk cId="4103138581" sldId="308"/>
        </pc:sldMkLst>
        <pc:spChg chg="mod">
          <ac:chgData name="Bente Lund Jacobsen" userId="632a054d-28d2-4e03-b339-2a760e51be94" providerId="ADAL" clId="{D890C5E3-71A0-4498-8ACC-7DECD57BE3EC}" dt="2021-05-07T10:57:31.454" v="749" actId="20577"/>
          <ac:spMkLst>
            <pc:docMk/>
            <pc:sldMk cId="4103138581" sldId="308"/>
            <ac:spMk id="3" creationId="{FC4AECB1-29DE-F748-9628-A274CD7A2CF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59AA0-842C-D54E-B7A3-0C31917384B9}" type="datetimeFigureOut">
              <a:rPr lang="nb-NO" smtClean="0"/>
              <a:t>07.05.2021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C1631-75E7-6946-8FA5-5A59FA0E12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420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Bente Lund Jacobsen ble beskikket som eldreombud av Kongen i Statsråd med tiltredelse 01. juli 2020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C1631-75E7-6946-8FA5-5A59FA0E120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985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Lokasjon for Eldreombudet ble besluttet til Ålesund. Dette er en del av desentraliseringsplanen til Stortinget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C1631-75E7-6946-8FA5-5A59FA0E120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579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Formålet og organiseringen av Eldreombudet – Eldreombudet er forvaltningsorganet og faglig er man ikke underlagt noen som kan påvirke valg eller retninger man velger for Eldreombudet. Eldreombudet som person beskikkes av Kongen i statsråd i åremålsbeskikkelse på 6 år og en kan ikke gjeninnsettes etter en periode på 6 år.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C1631-75E7-6946-8FA5-5A59FA0E120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2514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C1631-75E7-6946-8FA5-5A59FA0E120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0262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C1631-75E7-6946-8FA5-5A59FA0E120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9752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C1631-75E7-6946-8FA5-5A59FA0E120E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599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B0D9B34-837E-8646-926E-DDD8C9ED38EB}"/>
              </a:ext>
            </a:extLst>
          </p:cNvPr>
          <p:cNvSpPr/>
          <p:nvPr userDrawn="1"/>
        </p:nvSpPr>
        <p:spPr>
          <a:xfrm>
            <a:off x="0" y="1089025"/>
            <a:ext cx="12192000" cy="5768975"/>
          </a:xfrm>
          <a:prstGeom prst="rect">
            <a:avLst/>
          </a:prstGeom>
          <a:solidFill>
            <a:srgbClr val="D2D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444C9CC-BDBF-5C4D-B521-364D75CE6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150" y="1987825"/>
            <a:ext cx="10045700" cy="1561047"/>
          </a:xfrm>
        </p:spPr>
        <p:txBody>
          <a:bodyPr anchor="b" anchorCtr="0">
            <a:normAutofit/>
          </a:bodyPr>
          <a:lstStyle>
            <a:lvl1pPr algn="l">
              <a:defRPr sz="4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53A914C-0098-EF44-BBF7-5A86AC4E3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563" y="4181757"/>
            <a:ext cx="10045700" cy="183963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CEBE2D-D3D7-3C4B-92BB-46E9F057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7ACB-064F-DA42-9887-E43C8C2FA713}" type="datetime1">
              <a:rPr lang="nb-NO" smtClean="0"/>
              <a:t>07.05.2021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F68C66C-29C8-154D-B28C-4279C4D2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Side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7BF4023-5DBE-BB47-9B02-64BB44FC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383-40EF-224E-B5F7-32DC22D8A160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E91EDB18-A924-3748-99AA-D4EA35A2C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999" y="0"/>
            <a:ext cx="1435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85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523015-A9CA-8646-A07F-8F1E28CBA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C02406-0472-DC43-BD35-32B808A81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2E1415-331C-9544-97F4-519BB5E3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188-34E1-E54F-9E1F-51A20D64F406}" type="datetime1">
              <a:rPr lang="nb-NO" smtClean="0"/>
              <a:t>07.05.2021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600F0C-64BA-034E-9506-9CFC475B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Side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4E231B2-E936-D74F-B814-C6C06538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383-40EF-224E-B5F7-32DC22D8A1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1333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8" userDrawn="1">
          <p15:clr>
            <a:srgbClr val="FBAE40"/>
          </p15:clr>
        </p15:guide>
        <p15:guide id="2" pos="677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7003" userDrawn="1">
          <p15:clr>
            <a:srgbClr val="FBAE40"/>
          </p15:clr>
        </p15:guide>
        <p15:guide id="5" orient="horz" pos="68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523015-A9CA-8646-A07F-8F1E28CBA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C02406-0472-DC43-BD35-32B808A81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148" y="1825624"/>
            <a:ext cx="4817013" cy="41957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2E1415-331C-9544-97F4-519BB5E3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188-34E1-E54F-9E1F-51A20D64F406}" type="datetime1">
              <a:rPr lang="nb-NO" smtClean="0"/>
              <a:t>07.05.2021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600F0C-64BA-034E-9506-9CFC475B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Side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4E231B2-E936-D74F-B814-C6C06538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383-40EF-224E-B5F7-32DC22D8A160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5892F5A1-7AAA-7840-926F-B1E080B3BA1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1841" y="1825624"/>
            <a:ext cx="4817013" cy="41957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9008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8">
          <p15:clr>
            <a:srgbClr val="FBAE40"/>
          </p15:clr>
        </p15:guide>
        <p15:guide id="2" pos="677">
          <p15:clr>
            <a:srgbClr val="FBAE40"/>
          </p15:clr>
        </p15:guide>
        <p15:guide id="3" pos="3840">
          <p15:clr>
            <a:srgbClr val="FBAE40"/>
          </p15:clr>
        </p15:guide>
        <p15:guide id="4" pos="7003">
          <p15:clr>
            <a:srgbClr val="FBAE40"/>
          </p15:clr>
        </p15:guide>
        <p15:guide id="5" orient="horz" pos="68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523015-A9CA-8646-A07F-8F1E28CBA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2E1415-331C-9544-97F4-519BB5E3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188-34E1-E54F-9E1F-51A20D64F406}" type="datetime1">
              <a:rPr lang="nb-NO" smtClean="0"/>
              <a:t>07.05.2021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600F0C-64BA-034E-9506-9CFC475B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Side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4E231B2-E936-D74F-B814-C6C06538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383-40EF-224E-B5F7-32DC22D8A1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106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8">
          <p15:clr>
            <a:srgbClr val="FBAE40"/>
          </p15:clr>
        </p15:guide>
        <p15:guide id="2" pos="677">
          <p15:clr>
            <a:srgbClr val="FBAE40"/>
          </p15:clr>
        </p15:guide>
        <p15:guide id="3" pos="3840">
          <p15:clr>
            <a:srgbClr val="FBAE40"/>
          </p15:clr>
        </p15:guide>
        <p15:guide id="4" pos="7003">
          <p15:clr>
            <a:srgbClr val="FBAE40"/>
          </p15:clr>
        </p15:guide>
        <p15:guide id="5" orient="horz" pos="68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il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523015-A9CA-8646-A07F-8F1E28CBA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0" y="1425575"/>
            <a:ext cx="10044113" cy="3606350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2E1415-331C-9544-97F4-519BB5E3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6F88F-3D15-BE40-B662-B4E363C115F5}" type="datetime1">
              <a:rPr lang="nb-NO" smtClean="0"/>
              <a:t>07.05.2021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600F0C-64BA-034E-9506-9CFC475B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Side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4E231B2-E936-D74F-B814-C6C06538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259383-40EF-224E-B5F7-32DC22D8A16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EB5C541-F0FD-C645-A70F-0B0FB88F1718}"/>
              </a:ext>
            </a:extLst>
          </p:cNvPr>
          <p:cNvSpPr txBox="1"/>
          <p:nvPr userDrawn="1"/>
        </p:nvSpPr>
        <p:spPr>
          <a:xfrm>
            <a:off x="9740348" y="6423975"/>
            <a:ext cx="22396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200" b="1" kern="800" spc="8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ELDRE</a:t>
            </a:r>
            <a:r>
              <a:rPr lang="nb-NO" sz="1200" kern="800" spc="8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OMBUDET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102FDB-F480-FB41-A3EF-55992515AFD0}"/>
              </a:ext>
            </a:extLst>
          </p:cNvPr>
          <p:cNvSpPr/>
          <p:nvPr userDrawn="1"/>
        </p:nvSpPr>
        <p:spPr>
          <a:xfrm>
            <a:off x="9740349" y="6274230"/>
            <a:ext cx="2451652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574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8">
          <p15:clr>
            <a:srgbClr val="FBAE40"/>
          </p15:clr>
        </p15:guide>
        <p15:guide id="2" pos="677">
          <p15:clr>
            <a:srgbClr val="FBAE40"/>
          </p15:clr>
        </p15:guide>
        <p15:guide id="3" pos="3840">
          <p15:clr>
            <a:srgbClr val="FBAE40"/>
          </p15:clr>
        </p15:guide>
        <p15:guide id="4" pos="7003">
          <p15:clr>
            <a:srgbClr val="FBAE40"/>
          </p15:clr>
        </p15:guide>
        <p15:guide id="5" orient="horz" pos="68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turki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523015-A9CA-8646-A07F-8F1E28CBA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0" y="1425575"/>
            <a:ext cx="10044113" cy="3600000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2E1415-331C-9544-97F4-519BB5E3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B2CC38-5EEB-CB4F-A682-C74CE165D09C}" type="datetime1">
              <a:rPr lang="nb-NO" smtClean="0"/>
              <a:t>07.05.2021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600F0C-64BA-034E-9506-9CFC475B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Side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4E231B2-E936-D74F-B814-C6C06538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259383-40EF-224E-B5F7-32DC22D8A16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EB5C541-F0FD-C645-A70F-0B0FB88F1718}"/>
              </a:ext>
            </a:extLst>
          </p:cNvPr>
          <p:cNvSpPr txBox="1"/>
          <p:nvPr userDrawn="1"/>
        </p:nvSpPr>
        <p:spPr>
          <a:xfrm>
            <a:off x="9740348" y="6423975"/>
            <a:ext cx="22396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200" b="1" kern="800" spc="8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ELDRE</a:t>
            </a:r>
            <a:r>
              <a:rPr lang="nb-NO" sz="1200" kern="800" spc="8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OMBUDET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102FDB-F480-FB41-A3EF-55992515AFD0}"/>
              </a:ext>
            </a:extLst>
          </p:cNvPr>
          <p:cNvSpPr/>
          <p:nvPr userDrawn="1"/>
        </p:nvSpPr>
        <p:spPr>
          <a:xfrm>
            <a:off x="9740349" y="6274230"/>
            <a:ext cx="2451652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0815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8">
          <p15:clr>
            <a:srgbClr val="FBAE40"/>
          </p15:clr>
        </p15:guide>
        <p15:guide id="2" pos="677">
          <p15:clr>
            <a:srgbClr val="FBAE40"/>
          </p15:clr>
        </p15:guide>
        <p15:guide id="3" pos="3840">
          <p15:clr>
            <a:srgbClr val="FBAE40"/>
          </p15:clr>
        </p15:guide>
        <p15:guide id="4" pos="7003">
          <p15:clr>
            <a:srgbClr val="FBAE40"/>
          </p15:clr>
        </p15:guide>
        <p15:guide id="5" orient="horz" pos="68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bg>
      <p:bgPr>
        <a:solidFill>
          <a:srgbClr val="D2D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523015-A9CA-8646-A07F-8F1E28CBA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0" y="2066305"/>
            <a:ext cx="10044113" cy="2959269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EB5C541-F0FD-C645-A70F-0B0FB88F1718}"/>
              </a:ext>
            </a:extLst>
          </p:cNvPr>
          <p:cNvSpPr txBox="1"/>
          <p:nvPr userDrawn="1"/>
        </p:nvSpPr>
        <p:spPr>
          <a:xfrm>
            <a:off x="9740348" y="6423975"/>
            <a:ext cx="22396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200" b="1" kern="800" spc="80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ELDRE</a:t>
            </a:r>
            <a:r>
              <a:rPr lang="nb-NO" sz="1200" kern="800" spc="80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OMBUDET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102FDB-F480-FB41-A3EF-55992515AFD0}"/>
              </a:ext>
            </a:extLst>
          </p:cNvPr>
          <p:cNvSpPr/>
          <p:nvPr userDrawn="1"/>
        </p:nvSpPr>
        <p:spPr>
          <a:xfrm>
            <a:off x="9740349" y="6274230"/>
            <a:ext cx="2451652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5F15987-7D27-0C46-AD17-5E02B7E65DF0}"/>
              </a:ext>
            </a:extLst>
          </p:cNvPr>
          <p:cNvSpPr/>
          <p:nvPr userDrawn="1"/>
        </p:nvSpPr>
        <p:spPr>
          <a:xfrm>
            <a:off x="0" y="0"/>
            <a:ext cx="12192000" cy="1089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4959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8">
          <p15:clr>
            <a:srgbClr val="FBAE40"/>
          </p15:clr>
        </p15:guide>
        <p15:guide id="2" pos="677">
          <p15:clr>
            <a:srgbClr val="FBAE40"/>
          </p15:clr>
        </p15:guide>
        <p15:guide id="3" pos="3840">
          <p15:clr>
            <a:srgbClr val="FBAE40"/>
          </p15:clr>
        </p15:guide>
        <p15:guide id="4" pos="7003">
          <p15:clr>
            <a:srgbClr val="FBAE40"/>
          </p15:clr>
        </p15:guide>
        <p15:guide id="5" orient="horz" pos="68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5C9773B-D951-6A49-B58A-C280F939D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0" y="249359"/>
            <a:ext cx="10044113" cy="130554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56D5C9D-1B4C-1548-841F-B10640053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3148" y="1825624"/>
            <a:ext cx="10044115" cy="41957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F7EC386-BE4D-CB42-9399-04264085A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66122" y="6426615"/>
            <a:ext cx="2743200" cy="4313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0D0591-86DF-8549-B6AE-263EDF66DB81}" type="datetime1">
              <a:rPr lang="nb-NO" smtClean="0"/>
              <a:pPr/>
              <a:t>07.05.2021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963308-EB90-2B4E-AF7D-8F3DCD7AA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3148" y="6426615"/>
            <a:ext cx="384316" cy="4313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Side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401376-414A-FB4B-BC87-10F2886F3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57464" y="6426615"/>
            <a:ext cx="808658" cy="4301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259383-40EF-224E-B5F7-32DC22D8A16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1735B10A-19DB-194C-9F15-12261DA18D2F}"/>
              </a:ext>
            </a:extLst>
          </p:cNvPr>
          <p:cNvSpPr txBox="1"/>
          <p:nvPr userDrawn="1"/>
        </p:nvSpPr>
        <p:spPr>
          <a:xfrm>
            <a:off x="9740348" y="6423975"/>
            <a:ext cx="22396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200" b="1" kern="800" spc="8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ELDRE</a:t>
            </a:r>
            <a:r>
              <a:rPr lang="nb-NO" sz="1200" kern="800" spc="8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OMBUDET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A5AF38F-D2ED-474C-96C7-840577354E03}"/>
              </a:ext>
            </a:extLst>
          </p:cNvPr>
          <p:cNvSpPr/>
          <p:nvPr userDrawn="1"/>
        </p:nvSpPr>
        <p:spPr>
          <a:xfrm>
            <a:off x="9740349" y="6274230"/>
            <a:ext cx="2451652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742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1" r:id="rId5"/>
    <p:sldLayoutId id="2147483652" r:id="rId6"/>
    <p:sldLayoutId id="2147483654" r:id="rId7"/>
  </p:sldLayoutIdLst>
  <p:hf hdr="0" dt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4200" kern="1200">
          <a:solidFill>
            <a:srgbClr val="29266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5000"/>
        </a:lnSpc>
        <a:spcBef>
          <a:spcPts val="1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76" userDrawn="1">
          <p15:clr>
            <a:srgbClr val="F26B43"/>
          </p15:clr>
        </p15:guide>
        <p15:guide id="4" pos="7003" userDrawn="1">
          <p15:clr>
            <a:srgbClr val="F26B43"/>
          </p15:clr>
        </p15:guide>
        <p15:guide id="5" orient="horz" pos="686" userDrawn="1">
          <p15:clr>
            <a:srgbClr val="F26B43"/>
          </p15:clr>
        </p15:guide>
        <p15:guide id="6" orient="horz" pos="902" userDrawn="1">
          <p15:clr>
            <a:srgbClr val="F26B43"/>
          </p15:clr>
        </p15:guide>
        <p15:guide id="7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A4B982-369B-B74C-A07B-8A4AD9B5FD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/>
              <a:t>ELDREOMBUDET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6B407D0-4FC7-DF45-B210-1FC23BCFA7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effectLst/>
                <a:ea typeface="Times New Roman" panose="02020603050405020304" pitchFamily="18" charset="0"/>
              </a:rPr>
              <a:t>Møte med ledergruppen i Seniornett</a:t>
            </a:r>
            <a:endParaRPr lang="nb-NO" dirty="0"/>
          </a:p>
          <a:p>
            <a:pPr algn="ctr"/>
            <a:r>
              <a:rPr lang="nb-NO" dirty="0"/>
              <a:t>07.05.2021</a:t>
            </a:r>
          </a:p>
        </p:txBody>
      </p:sp>
    </p:spTree>
    <p:extLst>
      <p:ext uri="{BB962C8B-B14F-4D97-AF65-F5344CB8AC3E}">
        <p14:creationId xmlns:p14="http://schemas.microsoft.com/office/powerpoint/2010/main" val="497117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E8BFC8-0D60-7C45-AD5D-FCB404F4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0" y="249359"/>
            <a:ext cx="10044113" cy="1171037"/>
          </a:xfrm>
        </p:spPr>
        <p:txBody>
          <a:bodyPr>
            <a:normAutofit/>
          </a:bodyPr>
          <a:lstStyle/>
          <a:p>
            <a:r>
              <a:rPr lang="nb-NO" sz="3600" dirty="0"/>
              <a:t>Hvordan bidra til forbedringer?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4AECB1-29DE-F748-9628-A274CD7A2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148" y="1570892"/>
            <a:ext cx="10044115" cy="4655247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Hvordan kan ikke-digitale eldre benytte banktjenester best mulig og hvilket ansvar har bankene for å sørge for at eldre kunder er i stand til å utføre dagligbanktjenester?</a:t>
            </a:r>
          </a:p>
          <a:p>
            <a:r>
              <a:rPr lang="nb-NO" dirty="0">
                <a:latin typeface="Arial"/>
                <a:cs typeface="Arial"/>
              </a:rPr>
              <a:t>Hvilket generelt opplæringsansvar tar staten og kommunene for </a:t>
            </a:r>
            <a:r>
              <a:rPr lang="nb-NO">
                <a:latin typeface="Arial"/>
                <a:cs typeface="Arial"/>
              </a:rPr>
              <a:t>eldre innbyggere </a:t>
            </a:r>
            <a:r>
              <a:rPr lang="nb-NO" dirty="0">
                <a:latin typeface="Arial"/>
                <a:cs typeface="Arial"/>
              </a:rPr>
              <a:t>når det gjelder den digitale utviklingen?</a:t>
            </a:r>
          </a:p>
          <a:p>
            <a:r>
              <a:rPr lang="nb-NO" dirty="0">
                <a:latin typeface="Arial"/>
                <a:cs typeface="Arial"/>
              </a:rPr>
              <a:t>Enkle metoder, god opplæring og lav terskel for å få hjelp uten å måtte oppgi </a:t>
            </a:r>
            <a:r>
              <a:rPr lang="nb-NO" dirty="0" err="1">
                <a:latin typeface="Arial"/>
                <a:cs typeface="Arial"/>
              </a:rPr>
              <a:t>brukerid</a:t>
            </a:r>
            <a:r>
              <a:rPr lang="nb-NO" dirty="0">
                <a:latin typeface="Arial"/>
                <a:cs typeface="Arial"/>
              </a:rPr>
              <a:t>, passord og personopplysninger?</a:t>
            </a:r>
          </a:p>
          <a:p>
            <a:r>
              <a:rPr lang="nb-NO" dirty="0">
                <a:latin typeface="Arial"/>
                <a:cs typeface="Arial"/>
              </a:rPr>
              <a:t>Seniornett og rollen som kunnskapsformidler i hele samfunnet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A6DE04F-9462-B647-8574-55A0BF0B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Side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742BC47-1A85-C443-ACF8-35E6718F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383-40EF-224E-B5F7-32DC22D8A16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3456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14B8F3-5D71-4545-8340-8A2078FF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Fremtidige løsninger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BA3841B-BFA3-994F-ADB1-B0E73E712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Side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734D4DE-F136-D646-84AA-CDFA69AD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383-40EF-224E-B5F7-32DC22D8A16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500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E8BFC8-0D60-7C45-AD5D-FCB404F4C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Den digitale utviklingen – statens ansvar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4AECB1-29DE-F748-9628-A274CD7A2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148" y="1825624"/>
            <a:ext cx="10417542" cy="4195763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Den digitale utviklingen stopper ikke opp</a:t>
            </a:r>
          </a:p>
          <a:p>
            <a:r>
              <a:rPr lang="nb-NO" dirty="0"/>
              <a:t>Kartlegge det digitale gapet – hvem faller utenfor?</a:t>
            </a:r>
          </a:p>
          <a:p>
            <a:pPr marL="0" indent="0">
              <a:buNone/>
            </a:pPr>
            <a:r>
              <a:rPr lang="nb-NO" u="sng" dirty="0">
                <a:latin typeface="Arial"/>
                <a:cs typeface="Arial"/>
              </a:rPr>
              <a:t>Veien videre:</a:t>
            </a:r>
          </a:p>
          <a:p>
            <a:r>
              <a:rPr lang="nb-NO" dirty="0"/>
              <a:t>Hvordan kan vi sammen bidra til å bedre informasjon til eldre?</a:t>
            </a:r>
          </a:p>
          <a:p>
            <a:r>
              <a:rPr lang="nb-NO"/>
              <a:t>Hvordan </a:t>
            </a:r>
            <a:r>
              <a:rPr lang="nb-NO" dirty="0"/>
              <a:t>kan bankene tilby bedre og billigere tjenester til ikke-digitale eldre/bankkunder?</a:t>
            </a:r>
          </a:p>
          <a:p>
            <a:r>
              <a:rPr lang="nb-NO" dirty="0"/>
              <a:t>Tiltaksplaner med myndigheter og private aktører</a:t>
            </a:r>
          </a:p>
          <a:p>
            <a:r>
              <a:rPr lang="nb-NO" dirty="0"/>
              <a:t>Informasjon og opplæring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A6DE04F-9462-B647-8574-55A0BF0B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Side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742BC47-1A85-C443-ACF8-35E6718F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383-40EF-224E-B5F7-32DC22D8A16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287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036CDD-B884-8E48-BE4B-DB8658EB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Takk for oppmerksomheten</a:t>
            </a:r>
          </a:p>
        </p:txBody>
      </p:sp>
    </p:spTree>
    <p:extLst>
      <p:ext uri="{BB962C8B-B14F-4D97-AF65-F5344CB8AC3E}">
        <p14:creationId xmlns:p14="http://schemas.microsoft.com/office/powerpoint/2010/main" val="368431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58E5C57-0F3E-436E-9590-D7142282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0" y="249359"/>
            <a:ext cx="10044113" cy="1305542"/>
          </a:xfrm>
        </p:spPr>
        <p:txBody>
          <a:bodyPr anchor="b">
            <a:normAutofit/>
          </a:bodyPr>
          <a:lstStyle/>
          <a:p>
            <a:r>
              <a:rPr lang="en-US" sz="4000" dirty="0"/>
              <a:t>Bente Lund Jacobsen – </a:t>
            </a:r>
            <a:r>
              <a:rPr lang="en-US" sz="4000" dirty="0" err="1"/>
              <a:t>beskikket</a:t>
            </a:r>
            <a:r>
              <a:rPr lang="en-US" sz="4000" dirty="0"/>
              <a:t> </a:t>
            </a:r>
            <a:r>
              <a:rPr lang="en-US" sz="4000" dirty="0" err="1"/>
              <a:t>som</a:t>
            </a:r>
            <a:r>
              <a:rPr lang="en-US" sz="4000" dirty="0"/>
              <a:t> </a:t>
            </a:r>
            <a:r>
              <a:rPr lang="en-US" sz="4000" dirty="0" err="1"/>
              <a:t>landets</a:t>
            </a:r>
            <a:r>
              <a:rPr lang="en-US" sz="4000" dirty="0"/>
              <a:t> </a:t>
            </a:r>
            <a:r>
              <a:rPr lang="en-US" sz="4000" dirty="0" err="1"/>
              <a:t>første</a:t>
            </a:r>
            <a:r>
              <a:rPr lang="en-US" sz="4000" dirty="0"/>
              <a:t> </a:t>
            </a:r>
            <a:r>
              <a:rPr lang="en-US" sz="4000" dirty="0" err="1"/>
              <a:t>eldreombud</a:t>
            </a:r>
            <a:r>
              <a:rPr lang="en-US" sz="4000" dirty="0"/>
              <a:t> </a:t>
            </a:r>
            <a:r>
              <a:rPr lang="en-US" sz="4000" dirty="0" err="1"/>
              <a:t>fra</a:t>
            </a:r>
            <a:r>
              <a:rPr lang="en-US" sz="4000" dirty="0"/>
              <a:t> 01.07.2020</a:t>
            </a:r>
          </a:p>
        </p:txBody>
      </p:sp>
      <p:pic>
        <p:nvPicPr>
          <p:cNvPr id="6" name="Picture 2" descr="2af3f564-a7dc-4455-b5f2-ebfa38260c06@eurprd04">
            <a:extLst>
              <a:ext uri="{FF2B5EF4-FFF2-40B4-BE49-F238E27FC236}">
                <a16:creationId xmlns:a16="http://schemas.microsoft.com/office/drawing/2014/main" id="{8029CF9D-7780-4248-BBF5-F0DE5F6192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5640" y="1825624"/>
            <a:ext cx="7459131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A6DE04F-9462-B647-8574-55A0BF0B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148" y="6426615"/>
            <a:ext cx="384316" cy="43138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Side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742BC47-1A85-C443-ACF8-35E6718F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57464" y="6426615"/>
            <a:ext cx="808658" cy="43011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D2259383-40EF-224E-B5F7-32DC22D8A160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804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 descr="Et bilde som inneholder utendørs, havn, vann, stor&#10;&#10;Automatisk generert beskrivelse">
            <a:extLst>
              <a:ext uri="{FF2B5EF4-FFF2-40B4-BE49-F238E27FC236}">
                <a16:creationId xmlns:a16="http://schemas.microsoft.com/office/drawing/2014/main" id="{64409F4A-E5C3-4DCE-B36E-0137BBBD6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773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5" name="Plassholder for lysbildenummer 4" hidden="1">
            <a:extLst>
              <a:ext uri="{FF2B5EF4-FFF2-40B4-BE49-F238E27FC236}">
                <a16:creationId xmlns:a16="http://schemas.microsoft.com/office/drawing/2014/main" id="{3742BC47-1A85-C443-ACF8-35E6718F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2259383-40EF-224E-B5F7-32DC22D8A160}" type="slidenum">
              <a:rPr lang="nb-NO" smtClean="0"/>
              <a:pPr>
                <a:spcAft>
                  <a:spcPts val="600"/>
                </a:spcAft>
              </a:pPr>
              <a:t>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A6DE04F-9462-B647-8574-55A0BF0B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Side</a:t>
            </a:r>
          </a:p>
        </p:txBody>
      </p:sp>
    </p:spTree>
    <p:extLst>
      <p:ext uri="{BB962C8B-B14F-4D97-AF65-F5344CB8AC3E}">
        <p14:creationId xmlns:p14="http://schemas.microsoft.com/office/powerpoint/2010/main" val="310815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E8BFC8-0D60-7C45-AD5D-FCB404F4C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Formål og organisering - Eldreombudet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4AECB1-29DE-F748-9628-A274CD7A2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148" y="1825624"/>
            <a:ext cx="10268929" cy="4195763"/>
          </a:xfrm>
        </p:spPr>
        <p:txBody>
          <a:bodyPr>
            <a:normAutofit/>
          </a:bodyPr>
          <a:lstStyle/>
          <a:p>
            <a:r>
              <a:rPr lang="nb-NO" sz="2400" dirty="0"/>
              <a:t>Bidra til å fremme </a:t>
            </a:r>
            <a:r>
              <a:rPr lang="nb-NO" sz="2400" dirty="0" err="1"/>
              <a:t>eldres</a:t>
            </a:r>
            <a:r>
              <a:rPr lang="nb-NO" sz="2400" dirty="0"/>
              <a:t> interesser i samfunnet og på alle samfunnsnivå</a:t>
            </a:r>
          </a:p>
          <a:p>
            <a:r>
              <a:rPr lang="nb-NO" sz="2400" dirty="0"/>
              <a:t>Et uavhengig forvaltningsorgan – ledes av </a:t>
            </a:r>
            <a:r>
              <a:rPr lang="nb-NO" sz="2400" dirty="0" err="1"/>
              <a:t>eldreombudet</a:t>
            </a:r>
            <a:endParaRPr lang="nb-NO" sz="2400" dirty="0"/>
          </a:p>
          <a:p>
            <a:r>
              <a:rPr lang="nb-NO" sz="2400" dirty="0" err="1"/>
              <a:t>Åremålsbeskikkes</a:t>
            </a:r>
            <a:r>
              <a:rPr lang="nb-NO" sz="2400" dirty="0"/>
              <a:t> for 6 år – velger fritt sine faglige områder</a:t>
            </a:r>
          </a:p>
          <a:p>
            <a:r>
              <a:rPr lang="nb-NO" sz="2400" dirty="0"/>
              <a:t>Ikke klageorgan for vedtak fra forvaltningen – behandler ikke enkeltsaker </a:t>
            </a:r>
          </a:p>
          <a:p>
            <a:r>
              <a:rPr lang="nb-NO" sz="2400" dirty="0"/>
              <a:t>Eldreombudet har innsynsrett hos alle offentlige og private organ </a:t>
            </a:r>
          </a:p>
          <a:p>
            <a:endParaRPr lang="nb-NO" sz="2400" dirty="0"/>
          </a:p>
          <a:p>
            <a:pPr marL="0" indent="0">
              <a:buNone/>
            </a:pPr>
            <a:r>
              <a:rPr lang="nb-NO" sz="1800" dirty="0" err="1"/>
              <a:t>Prop</a:t>
            </a:r>
            <a:r>
              <a:rPr lang="nb-NO" sz="1800" dirty="0"/>
              <a:t> 64 L – lov om eldreombud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A6DE04F-9462-B647-8574-55A0BF0B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Side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742BC47-1A85-C443-ACF8-35E6718F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383-40EF-224E-B5F7-32DC22D8A16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5002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E8BFC8-0D60-7C45-AD5D-FCB404F4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0" y="249359"/>
            <a:ext cx="10044113" cy="975703"/>
          </a:xfrm>
        </p:spPr>
        <p:txBody>
          <a:bodyPr>
            <a:normAutofit/>
          </a:bodyPr>
          <a:lstStyle/>
          <a:p>
            <a:r>
              <a:rPr lang="nb-NO" sz="3600" dirty="0" err="1"/>
              <a:t>Eldreombudets</a:t>
            </a:r>
            <a:r>
              <a:rPr lang="nb-NO" sz="3600" dirty="0"/>
              <a:t> fokusområder 2021→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4AECB1-29DE-F748-9628-A274CD7A2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148" y="1349829"/>
            <a:ext cx="10544086" cy="4859382"/>
          </a:xfrm>
        </p:spPr>
        <p:txBody>
          <a:bodyPr>
            <a:normAutofit fontScale="25000" lnSpcReduction="20000"/>
          </a:bodyPr>
          <a:lstStyle/>
          <a:p>
            <a:r>
              <a:rPr lang="nb-NO" sz="6400" dirty="0"/>
              <a:t>Korona </a:t>
            </a:r>
          </a:p>
          <a:p>
            <a:r>
              <a:rPr lang="nb-NO" sz="6400" dirty="0"/>
              <a:t>Kommunenes- og fylkeskommunenes forpliktelser </a:t>
            </a:r>
          </a:p>
          <a:p>
            <a:r>
              <a:rPr lang="nb-NO" sz="6400" dirty="0"/>
              <a:t>Vold mot eldre</a:t>
            </a:r>
          </a:p>
          <a:p>
            <a:r>
              <a:rPr lang="nb-NO" sz="6400" dirty="0"/>
              <a:t>Sykehjem og institusjoner</a:t>
            </a:r>
          </a:p>
          <a:p>
            <a:r>
              <a:rPr lang="nb-NO" sz="6400" dirty="0"/>
              <a:t>Ensomhet, frivillighet og samarbeid</a:t>
            </a:r>
          </a:p>
          <a:p>
            <a:r>
              <a:rPr lang="nb-NO" sz="6400" dirty="0"/>
              <a:t>Eldrerådene i kommuner og fylkeskommuner som høringsinstanser </a:t>
            </a:r>
          </a:p>
          <a:p>
            <a:r>
              <a:rPr lang="nb-NO" sz="6400" dirty="0"/>
              <a:t>Informasjon til samfunnet og eldre </a:t>
            </a:r>
          </a:p>
          <a:p>
            <a:r>
              <a:rPr lang="nb-NO" sz="6400" dirty="0"/>
              <a:t>Fremtidsfullmakt</a:t>
            </a:r>
          </a:p>
          <a:p>
            <a:r>
              <a:rPr lang="nb-NO" sz="6400" dirty="0"/>
              <a:t>Årlige pensjonsjusteringer </a:t>
            </a:r>
          </a:p>
          <a:p>
            <a:r>
              <a:rPr lang="nb-NO" sz="6400" dirty="0"/>
              <a:t>Eldre i arbeid lenger </a:t>
            </a:r>
          </a:p>
          <a:p>
            <a:r>
              <a:rPr lang="nb-NO" sz="6400" dirty="0"/>
              <a:t>Digitaliseringsgapet – hvem faller utenfor?</a:t>
            </a:r>
          </a:p>
          <a:p>
            <a:r>
              <a:rPr lang="nb-NO" sz="6400" dirty="0"/>
              <a:t>Hjelpemidler til bruk i hjemmene</a:t>
            </a:r>
          </a:p>
          <a:p>
            <a:r>
              <a:rPr lang="nb-NO" sz="6400" dirty="0"/>
              <a:t>Kollektivtilbud i distrikts Norge </a:t>
            </a:r>
          </a:p>
          <a:p>
            <a:r>
              <a:rPr lang="nb-NO" sz="6400" dirty="0"/>
              <a:t>Valget og rettigheter</a:t>
            </a:r>
          </a:p>
          <a:p>
            <a:pPr marL="0" indent="0">
              <a:buNone/>
            </a:pPr>
            <a:endParaRPr lang="nb-NO" sz="6400" dirty="0"/>
          </a:p>
          <a:p>
            <a:pPr marL="0" indent="0">
              <a:buNone/>
            </a:pPr>
            <a:r>
              <a:rPr lang="nb-NO" sz="6400" dirty="0"/>
              <a:t>	</a:t>
            </a:r>
            <a:r>
              <a:rPr lang="nb-NO" sz="4900" dirty="0"/>
              <a:t>						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A6DE04F-9462-B647-8574-55A0BF0B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Side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742BC47-1A85-C443-ACF8-35E6718F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383-40EF-224E-B5F7-32DC22D8A16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072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14B8F3-5D71-4545-8340-8A2078FF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Barrierer for eldre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BA3841B-BFA3-994F-ADB1-B0E73E712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Side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734D4DE-F136-D646-84AA-CDFA69AD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383-40EF-224E-B5F7-32DC22D8A16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072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E8BFC8-0D60-7C45-AD5D-FCB404F4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0" y="249359"/>
            <a:ext cx="10044113" cy="1171037"/>
          </a:xfrm>
        </p:spPr>
        <p:txBody>
          <a:bodyPr>
            <a:normAutofit/>
          </a:bodyPr>
          <a:lstStyle/>
          <a:p>
            <a:r>
              <a:rPr lang="nb-NO" sz="3600" dirty="0"/>
              <a:t>Barrierer for eldre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4AECB1-29DE-F748-9628-A274CD7A2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148" y="1570892"/>
            <a:ext cx="10044115" cy="4655247"/>
          </a:xfrm>
        </p:spPr>
        <p:txBody>
          <a:bodyPr vert="horz" lIns="0" tIns="0" rIns="0" bIns="0" rtlCol="0" anchor="t">
            <a:normAutofit/>
          </a:bodyPr>
          <a:lstStyle/>
          <a:p>
            <a:pPr marL="457200" lvl="1" indent="0">
              <a:buNone/>
            </a:pPr>
            <a:r>
              <a:rPr lang="nb-NO" sz="1400" dirty="0"/>
              <a:t>	</a:t>
            </a:r>
          </a:p>
          <a:p>
            <a:r>
              <a:rPr lang="nb-NO" dirty="0">
                <a:latin typeface="Arial"/>
                <a:cs typeface="Arial"/>
              </a:rPr>
              <a:t>Inkassosaker hos eldre øker (dobling siste ti år)</a:t>
            </a:r>
            <a:endParaRPr lang="nb-NO" dirty="0"/>
          </a:p>
          <a:p>
            <a:r>
              <a:rPr lang="nb-NO" dirty="0"/>
              <a:t>Mange er ikke digitale</a:t>
            </a:r>
          </a:p>
          <a:p>
            <a:pPr lvl="1"/>
            <a:r>
              <a:rPr lang="nb-NO" dirty="0">
                <a:latin typeface="Arial"/>
                <a:cs typeface="Arial"/>
              </a:rPr>
              <a:t>Problemer med å benytte kontanter som betalingsmiddel</a:t>
            </a:r>
          </a:p>
          <a:p>
            <a:pPr lvl="1"/>
            <a:r>
              <a:rPr lang="nb-NO" dirty="0">
                <a:latin typeface="Arial"/>
                <a:cs typeface="Arial"/>
              </a:rPr>
              <a:t>Mange er vant til å betale med brevgiro eller kontant – høye gebyr på manuelle banktjenester</a:t>
            </a:r>
          </a:p>
          <a:p>
            <a:r>
              <a:rPr lang="nb-NO" dirty="0">
                <a:latin typeface="Arial"/>
                <a:cs typeface="Arial"/>
              </a:rPr>
              <a:t>Noen har ikke </a:t>
            </a:r>
            <a:r>
              <a:rPr lang="nb-NO" dirty="0" err="1">
                <a:latin typeface="Arial"/>
                <a:cs typeface="Arial"/>
              </a:rPr>
              <a:t>bankID</a:t>
            </a:r>
            <a:r>
              <a:rPr lang="nb-NO" dirty="0">
                <a:latin typeface="Arial"/>
                <a:cs typeface="Arial"/>
              </a:rPr>
              <a:t> / har ikke brukt – noen nektes </a:t>
            </a:r>
            <a:r>
              <a:rPr lang="nb-NO" dirty="0" err="1">
                <a:latin typeface="Arial"/>
                <a:cs typeface="Arial"/>
              </a:rPr>
              <a:t>bankID</a:t>
            </a:r>
            <a:endParaRPr lang="nb-NO" dirty="0"/>
          </a:p>
          <a:p>
            <a:r>
              <a:rPr lang="nb-NO" dirty="0"/>
              <a:t>Mange har ikke noen pårørende eller naboer som kan hjelpe</a:t>
            </a:r>
          </a:p>
          <a:p>
            <a:pPr lvl="1"/>
            <a:r>
              <a:rPr lang="nb-NO" dirty="0"/>
              <a:t>Noen vil ikke dele bankopplysninger med andre</a:t>
            </a:r>
          </a:p>
          <a:p>
            <a:pPr lvl="2"/>
            <a:r>
              <a:rPr lang="nb-NO" dirty="0"/>
              <a:t>Personvern / redsel for svindel</a:t>
            </a:r>
          </a:p>
          <a:p>
            <a:pPr lvl="2"/>
            <a:endParaRPr lang="nb-NO" dirty="0"/>
          </a:p>
          <a:p>
            <a:pPr lvl="1"/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A6DE04F-9462-B647-8574-55A0BF0B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Side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742BC47-1A85-C443-ACF8-35E6718F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383-40EF-224E-B5F7-32DC22D8A16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30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E8BFC8-0D60-7C45-AD5D-FCB404F4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0" y="249359"/>
            <a:ext cx="10044113" cy="1171037"/>
          </a:xfrm>
        </p:spPr>
        <p:txBody>
          <a:bodyPr>
            <a:normAutofit/>
          </a:bodyPr>
          <a:lstStyle/>
          <a:p>
            <a:r>
              <a:rPr lang="nb-NO" sz="3600" dirty="0"/>
              <a:t>Barrierer for eldre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4AECB1-29DE-F748-9628-A274CD7A2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148" y="1570892"/>
            <a:ext cx="10044115" cy="4655247"/>
          </a:xfrm>
        </p:spPr>
        <p:txBody>
          <a:bodyPr vert="horz" lIns="0" tIns="0" rIns="0" bIns="0" rtlCol="0" anchor="t">
            <a:normAutofit/>
          </a:bodyPr>
          <a:lstStyle/>
          <a:p>
            <a:pPr marL="457200" lvl="1" indent="0">
              <a:buNone/>
            </a:pPr>
            <a:r>
              <a:rPr lang="nb-NO" sz="1400" dirty="0"/>
              <a:t>	</a:t>
            </a:r>
          </a:p>
          <a:p>
            <a:r>
              <a:rPr lang="nb-NO" dirty="0">
                <a:latin typeface="Arial"/>
                <a:cs typeface="Arial"/>
              </a:rPr>
              <a:t>Informasjon fra kommuner / stat – ikke tilgjengelig for alle</a:t>
            </a:r>
          </a:p>
          <a:p>
            <a:r>
              <a:rPr lang="nb-NO" dirty="0">
                <a:latin typeface="Arial"/>
                <a:cs typeface="Arial"/>
              </a:rPr>
              <a:t>Helseopplysninger </a:t>
            </a:r>
            <a:endParaRPr lang="nb-NO" dirty="0"/>
          </a:p>
          <a:p>
            <a:r>
              <a:rPr lang="nb-NO" dirty="0"/>
              <a:t>Valg og digitale valgkort</a:t>
            </a:r>
          </a:p>
          <a:p>
            <a:r>
              <a:rPr lang="nb-NO" dirty="0">
                <a:latin typeface="Arial"/>
                <a:cs typeface="Arial"/>
              </a:rPr>
              <a:t>Verktøy for alle – enkel digital tilgang og opplæring</a:t>
            </a:r>
          </a:p>
          <a:p>
            <a:r>
              <a:rPr lang="nb-NO" dirty="0">
                <a:latin typeface="Arial"/>
                <a:cs typeface="Arial"/>
              </a:rPr>
              <a:t>Hvordan håndtere når eldre plutselig ikke lenger er digitale?</a:t>
            </a:r>
          </a:p>
          <a:p>
            <a:pPr marL="914400" lvl="2" indent="0">
              <a:buNone/>
            </a:pPr>
            <a:endParaRPr lang="nb-NO" dirty="0"/>
          </a:p>
          <a:p>
            <a:pPr lvl="1"/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A6DE04F-9462-B647-8574-55A0BF0B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Side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742BC47-1A85-C443-ACF8-35E6718F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383-40EF-224E-B5F7-32DC22D8A16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3138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14B8F3-5D71-4545-8340-8A2078FF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kan vi bidra?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BA3841B-BFA3-994F-ADB1-B0E73E712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Side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734D4DE-F136-D646-84AA-CDFA69AD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383-40EF-224E-B5F7-32DC22D8A16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6120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34">
      <a:dk1>
        <a:srgbClr val="000000"/>
      </a:dk1>
      <a:lt1>
        <a:srgbClr val="FFFFFF"/>
      </a:lt1>
      <a:dk2>
        <a:srgbClr val="9AA0A7"/>
      </a:dk2>
      <a:lt2>
        <a:srgbClr val="CCD4DE"/>
      </a:lt2>
      <a:accent1>
        <a:srgbClr val="28266E"/>
      </a:accent1>
      <a:accent2>
        <a:srgbClr val="9CABE3"/>
      </a:accent2>
      <a:accent3>
        <a:srgbClr val="009BB3"/>
      </a:accent3>
      <a:accent4>
        <a:srgbClr val="96D1DE"/>
      </a:accent4>
      <a:accent5>
        <a:srgbClr val="F04E63"/>
      </a:accent5>
      <a:accent6>
        <a:srgbClr val="00745C"/>
      </a:accent6>
      <a:hlink>
        <a:srgbClr val="047F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dreombudet_mal" id="{9F549839-DBE5-9E41-B9E2-CFF7581802BE}" vid="{683C560A-D999-F64D-9E19-14F21953647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DBCD392F692A4B8DC694257EE62D76" ma:contentTypeVersion="13" ma:contentTypeDescription="Opprett et nytt dokument." ma:contentTypeScope="" ma:versionID="4589e0b130004b8f75500ae3bddd84c9">
  <xsd:schema xmlns:xsd="http://www.w3.org/2001/XMLSchema" xmlns:xs="http://www.w3.org/2001/XMLSchema" xmlns:p="http://schemas.microsoft.com/office/2006/metadata/properties" xmlns:ns2="61716b47-f64e-4c17-8a57-a89f972b5f7f" xmlns:ns3="3ebeacdf-6837-4433-b333-bb8a39cc8a1b" targetNamespace="http://schemas.microsoft.com/office/2006/metadata/properties" ma:root="true" ma:fieldsID="4a3247377f283f69b9a5261e5a51d576" ns2:_="" ns3:_="">
    <xsd:import namespace="61716b47-f64e-4c17-8a57-a89f972b5f7f"/>
    <xsd:import namespace="3ebeacdf-6837-4433-b333-bb8a39cc8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16b47-f64e-4c17-8a57-a89f972b5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eacdf-6837-4433-b333-bb8a39cc8a1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D0DE2E-E5EC-48A6-8D28-9D44EEBFFF81}"/>
</file>

<file path=customXml/itemProps2.xml><?xml version="1.0" encoding="utf-8"?>
<ds:datastoreItem xmlns:ds="http://schemas.openxmlformats.org/officeDocument/2006/customXml" ds:itemID="{81C7031E-4484-4F11-9700-CC4E228146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4A9284-13BE-49DE-BFDB-82EEB0CFEE8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521</Words>
  <Application>Microsoft Office PowerPoint</Application>
  <PresentationFormat>Widescreen</PresentationFormat>
  <Paragraphs>98</Paragraphs>
  <Slides>13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Office-tema</vt:lpstr>
      <vt:lpstr>ELDREOMBUDET</vt:lpstr>
      <vt:lpstr>Bente Lund Jacobsen – beskikket som landets første eldreombud fra 01.07.2020</vt:lpstr>
      <vt:lpstr>PowerPoint-presentasjon</vt:lpstr>
      <vt:lpstr>Formål og organisering - Eldreombudet</vt:lpstr>
      <vt:lpstr>Eldreombudets fokusområder 2021→ </vt:lpstr>
      <vt:lpstr>Barrierer for eldre </vt:lpstr>
      <vt:lpstr>Barrierer for eldre</vt:lpstr>
      <vt:lpstr>Barrierer for eldre</vt:lpstr>
      <vt:lpstr>Hvordan kan vi bidra?</vt:lpstr>
      <vt:lpstr>Hvordan bidra til forbedringer?</vt:lpstr>
      <vt:lpstr>Fremtidige løsninger</vt:lpstr>
      <vt:lpstr>Den digitale utviklingen – statens ansvar</vt:lpstr>
      <vt:lpstr>Takk for oppmerksomheten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ELDREOMBUDET</dc:title>
  <dc:creator>Jacobsen Bente Lund</dc:creator>
  <cp:lastModifiedBy>Bente Lund Jacobsen</cp:lastModifiedBy>
  <cp:revision>73</cp:revision>
  <dcterms:created xsi:type="dcterms:W3CDTF">2020-08-24T10:12:06Z</dcterms:created>
  <dcterms:modified xsi:type="dcterms:W3CDTF">2021-05-07T12:00:46Z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0x010100A7DBCD392F692A4B8DC694257EE62D76</vt:lpwstr>
  </property>
</Properties>
</file>