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302" r:id="rId2"/>
    <p:sldId id="306" r:id="rId3"/>
    <p:sldId id="264" r:id="rId4"/>
    <p:sldId id="307" r:id="rId5"/>
    <p:sldId id="276" r:id="rId6"/>
    <p:sldId id="281" r:id="rId7"/>
    <p:sldId id="265" r:id="rId8"/>
    <p:sldId id="266" r:id="rId9"/>
    <p:sldId id="295" r:id="rId10"/>
    <p:sldId id="267" r:id="rId11"/>
    <p:sldId id="299" r:id="rId12"/>
    <p:sldId id="308" r:id="rId13"/>
    <p:sldId id="304" r:id="rId14"/>
    <p:sldId id="305" r:id="rId15"/>
    <p:sldId id="293" r:id="rId16"/>
    <p:sldId id="274" r:id="rId17"/>
    <p:sldId id="283" r:id="rId18"/>
    <p:sldId id="303" r:id="rId19"/>
    <p:sldId id="275" r:id="rId20"/>
    <p:sldId id="309" r:id="rId21"/>
    <p:sldId id="278" r:id="rId22"/>
    <p:sldId id="287" r:id="rId23"/>
    <p:sldId id="288" r:id="rId24"/>
    <p:sldId id="289" r:id="rId25"/>
    <p:sldId id="290" r:id="rId26"/>
    <p:sldId id="271" r:id="rId27"/>
    <p:sldId id="291" r:id="rId28"/>
  </p:sldIdLst>
  <p:sldSz cx="12192000" cy="6858000"/>
  <p:notesSz cx="6858000" cy="91440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5CA8F-0BE5-4B6E-B52E-F7F28F74C122}" v="8" dt="2023-11-19T11:16:4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3" autoAdjust="0"/>
    <p:restoredTop sz="94569" autoAdjust="0"/>
  </p:normalViewPr>
  <p:slideViewPr>
    <p:cSldViewPr snapToGrid="0">
      <p:cViewPr varScale="1">
        <p:scale>
          <a:sx n="69" d="100"/>
          <a:sy n="69" d="100"/>
        </p:scale>
        <p:origin x="101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e Stordalen" userId="6295b374dd0ea4f9" providerId="LiveId" clId="{2855CA8F-0BE5-4B6E-B52E-F7F28F74C122}"/>
    <pc:docChg chg="custSel modSld">
      <pc:chgData name="Thore Stordalen" userId="6295b374dd0ea4f9" providerId="LiveId" clId="{2855CA8F-0BE5-4B6E-B52E-F7F28F74C122}" dt="2023-11-19T11:20:32.847" v="17" actId="14100"/>
      <pc:docMkLst>
        <pc:docMk/>
      </pc:docMkLst>
      <pc:sldChg chg="modSp mod">
        <pc:chgData name="Thore Stordalen" userId="6295b374dd0ea4f9" providerId="LiveId" clId="{2855CA8F-0BE5-4B6E-B52E-F7F28F74C122}" dt="2023-11-19T11:19:45.192" v="16" actId="14100"/>
        <pc:sldMkLst>
          <pc:docMk/>
          <pc:sldMk cId="480710983" sldId="266"/>
        </pc:sldMkLst>
        <pc:spChg chg="mod">
          <ac:chgData name="Thore Stordalen" userId="6295b374dd0ea4f9" providerId="LiveId" clId="{2855CA8F-0BE5-4B6E-B52E-F7F28F74C122}" dt="2023-11-19T11:19:45.192" v="16" actId="14100"/>
          <ac:spMkLst>
            <pc:docMk/>
            <pc:sldMk cId="480710983" sldId="266"/>
            <ac:spMk id="10" creationId="{AC9F936D-F56C-674B-4642-E80559936903}"/>
          </ac:spMkLst>
        </pc:spChg>
      </pc:sldChg>
      <pc:sldChg chg="modSp mod">
        <pc:chgData name="Thore Stordalen" userId="6295b374dd0ea4f9" providerId="LiveId" clId="{2855CA8F-0BE5-4B6E-B52E-F7F28F74C122}" dt="2023-11-19T11:19:26.929" v="15" actId="1038"/>
        <pc:sldMkLst>
          <pc:docMk/>
          <pc:sldMk cId="4064605816" sldId="281"/>
        </pc:sldMkLst>
        <pc:spChg chg="mod">
          <ac:chgData name="Thore Stordalen" userId="6295b374dd0ea4f9" providerId="LiveId" clId="{2855CA8F-0BE5-4B6E-B52E-F7F28F74C122}" dt="2023-11-19T11:19:26.929" v="15" actId="1038"/>
          <ac:spMkLst>
            <pc:docMk/>
            <pc:sldMk cId="4064605816" sldId="281"/>
            <ac:spMk id="3" creationId="{B68BC97C-764E-A9B6-5966-93F8899ED701}"/>
          </ac:spMkLst>
        </pc:spChg>
      </pc:sldChg>
      <pc:sldChg chg="modSp mod">
        <pc:chgData name="Thore Stordalen" userId="6295b374dd0ea4f9" providerId="LiveId" clId="{2855CA8F-0BE5-4B6E-B52E-F7F28F74C122}" dt="2023-11-19T11:17:00.460" v="1" actId="27636"/>
        <pc:sldMkLst>
          <pc:docMk/>
          <pc:sldMk cId="3782369286" sldId="302"/>
        </pc:sldMkLst>
        <pc:spChg chg="mod">
          <ac:chgData name="Thore Stordalen" userId="6295b374dd0ea4f9" providerId="LiveId" clId="{2855CA8F-0BE5-4B6E-B52E-F7F28F74C122}" dt="2023-11-19T11:17:00.460" v="1" actId="27636"/>
          <ac:spMkLst>
            <pc:docMk/>
            <pc:sldMk cId="3782369286" sldId="302"/>
            <ac:spMk id="3" creationId="{00000000-0000-0000-0000-000000000000}"/>
          </ac:spMkLst>
        </pc:spChg>
      </pc:sldChg>
      <pc:sldChg chg="modSp mod">
        <pc:chgData name="Thore Stordalen" userId="6295b374dd0ea4f9" providerId="LiveId" clId="{2855CA8F-0BE5-4B6E-B52E-F7F28F74C122}" dt="2023-11-19T11:20:32.847" v="17" actId="14100"/>
        <pc:sldMkLst>
          <pc:docMk/>
          <pc:sldMk cId="2582932343" sldId="305"/>
        </pc:sldMkLst>
        <pc:spChg chg="mod">
          <ac:chgData name="Thore Stordalen" userId="6295b374dd0ea4f9" providerId="LiveId" clId="{2855CA8F-0BE5-4B6E-B52E-F7F28F74C122}" dt="2023-11-19T11:20:32.847" v="17" actId="14100"/>
          <ac:spMkLst>
            <pc:docMk/>
            <pc:sldMk cId="2582932343" sldId="305"/>
            <ac:spMk id="10" creationId="{FCE55F4E-667C-CE7B-E284-FF8F87A096B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30T21:41:02.0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35,'667'-17,"-66"5,-523 12,-40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30T21:47:21.12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0 119,'31'-1,"50"-10,3 1,139-23,-157 21,0 2,95-2,-147 12,14 1,-1-2,1 0,35-8,-25 2,-1 2,50-2,-55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87BC6467-DFE9-41D7-AA88-92600B570E7A}" type="datetimeFigureOut">
              <a:rPr lang="nb-NO" smtClean="0"/>
              <a:pPr/>
              <a:t>06.12.2023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D0FBC748-8E91-4A3A-A989-3F52CF4DD31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o.wikipedia.org/wiki/IP-adresse#cite_note-PT_Ekomlov_060912-21" TargetMode="External"/><Relationship Id="rId3" Type="http://schemas.openxmlformats.org/officeDocument/2006/relationships/hyperlink" Target="https://no.wikipedia.org/w/index.php?title=IP-adresse&amp;veaction=edit&amp;section=7" TargetMode="External"/><Relationship Id="rId7" Type="http://schemas.openxmlformats.org/officeDocument/2006/relationships/hyperlink" Target="https://no.wikipedia.org/wiki/Ekomlove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o.wikipedia.org/wiki/IP-adresse#cite_note-Digi_Persoppllov_2000-20" TargetMode="External"/><Relationship Id="rId5" Type="http://schemas.openxmlformats.org/officeDocument/2006/relationships/hyperlink" Target="https://no.wikipedia.org/wiki/Personopplysningsloven" TargetMode="External"/><Relationship Id="rId4" Type="http://schemas.openxmlformats.org/officeDocument/2006/relationships/hyperlink" Target="https://no.wikipedia.org/w/index.php?title=IP-adresse&amp;action=edit&amp;section=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93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84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u="sng" dirty="0"/>
              <a:t>Søkemotor. </a:t>
            </a:r>
            <a:r>
              <a:rPr lang="nb-NO" dirty="0"/>
              <a:t>Her skal vi se på Google sin side. Midt på siden har du ett søkefelt, </a:t>
            </a:r>
          </a:p>
          <a:p>
            <a:r>
              <a:rPr lang="nb-NO" b="1" dirty="0"/>
              <a:t>forskjellen på adressefeltet og søkefeltet er</a:t>
            </a:r>
            <a:r>
              <a:rPr lang="nb-NO" dirty="0"/>
              <a:t>;</a:t>
            </a:r>
          </a:p>
          <a:p>
            <a:r>
              <a:rPr lang="nb-NO" i="1" u="sng" dirty="0"/>
              <a:t>Adressefeltet: </a:t>
            </a:r>
            <a:r>
              <a:rPr lang="nb-NO" dirty="0"/>
              <a:t>her skriver du adressen til siden du skal inn på, google.no eller seniornett.no</a:t>
            </a:r>
          </a:p>
          <a:p>
            <a:r>
              <a:rPr lang="nb-NO" i="1" u="sng" dirty="0"/>
              <a:t>Søkefelt: </a:t>
            </a:r>
            <a:r>
              <a:rPr lang="nb-NO" dirty="0"/>
              <a:t>her skriver du på vanlig måte, det vil si med mellomrom i mellom ordene, dette gjelder alle søkefelt i en side du besøker.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81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annet eksempel: bruk </a:t>
            </a:r>
            <a:r>
              <a:rPr lang="nb-NO" b="1" dirty="0"/>
              <a:t>«en dag i </a:t>
            </a:r>
            <a:r>
              <a:rPr lang="nb-NO" b="1" dirty="0" err="1"/>
              <a:t>mårå</a:t>
            </a:r>
            <a:r>
              <a:rPr lang="nb-NO" b="1" dirty="0"/>
              <a:t>» </a:t>
            </a:r>
            <a:r>
              <a:rPr lang="nb-NO" dirty="0"/>
              <a:t>fra Alf Prøysen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14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="1" dirty="0"/>
              <a:t>Følg med på skjermen først</a:t>
            </a:r>
            <a:r>
              <a:rPr lang="nb-NO" sz="1400" b="1" baseline="0" dirty="0"/>
              <a:t> – du gjør deg kjent med sidene etterpå</a:t>
            </a:r>
          </a:p>
          <a:p>
            <a:endParaRPr lang="nb-NO" sz="1400" b="1" baseline="0" dirty="0"/>
          </a:p>
          <a:p>
            <a:r>
              <a:rPr lang="nb-NO" sz="1400" b="1" baseline="0" dirty="0"/>
              <a:t>Snakk om </a:t>
            </a:r>
            <a:r>
              <a:rPr lang="nb-NO" sz="1400" b="1" baseline="0" dirty="0" err="1"/>
              <a:t>chatting</a:t>
            </a:r>
            <a:r>
              <a:rPr lang="nb-NO" sz="1400" b="1" baseline="0"/>
              <a:t>!</a:t>
            </a: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4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68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0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0" dirty="0">
                <a:solidFill>
                  <a:srgbClr val="333333"/>
                </a:solidFill>
                <a:effectLst/>
              </a:rPr>
              <a:t>Statisk IP-adresse </a:t>
            </a:r>
            <a:r>
              <a:rPr lang="nb-NO" b="0" i="0" dirty="0">
                <a:solidFill>
                  <a:srgbClr val="333333"/>
                </a:solidFill>
                <a:effectLst/>
              </a:rPr>
              <a:t>eller Statisk Internett-protokolladresse er en permanent (som telefonnummer) numerisk adresse som er tilordnet manuelt til en enhet i nettverket. </a:t>
            </a:r>
            <a:r>
              <a:rPr lang="nb-NO" b="1" i="0" dirty="0">
                <a:solidFill>
                  <a:srgbClr val="333333"/>
                </a:solidFill>
                <a:effectLst/>
              </a:rPr>
              <a:t>Dynamisk IP-adresse </a:t>
            </a:r>
            <a:r>
              <a:rPr lang="nb-NO" b="0" i="0" dirty="0">
                <a:solidFill>
                  <a:srgbClr val="333333"/>
                </a:solidFill>
                <a:effectLst/>
              </a:rPr>
              <a:t>eller </a:t>
            </a:r>
            <a:r>
              <a:rPr lang="nb-NO" b="0" i="0" dirty="0" err="1">
                <a:solidFill>
                  <a:srgbClr val="333333"/>
                </a:solidFill>
                <a:effectLst/>
              </a:rPr>
              <a:t>Dynamic</a:t>
            </a:r>
            <a:r>
              <a:rPr lang="nb-NO" b="0" i="0" dirty="0">
                <a:solidFill>
                  <a:srgbClr val="333333"/>
                </a:solidFill>
                <a:effectLst/>
              </a:rPr>
              <a:t> </a:t>
            </a:r>
            <a:r>
              <a:rPr lang="nb-NO" b="0" i="0" dirty="0" err="1">
                <a:solidFill>
                  <a:srgbClr val="333333"/>
                </a:solidFill>
                <a:effectLst/>
              </a:rPr>
              <a:t>Internet</a:t>
            </a:r>
            <a:r>
              <a:rPr lang="nb-NO" b="0" i="0" dirty="0">
                <a:solidFill>
                  <a:srgbClr val="333333"/>
                </a:solidFill>
                <a:effectLst/>
              </a:rPr>
              <a:t> </a:t>
            </a:r>
            <a:r>
              <a:rPr lang="nb-NO" b="0" i="0" dirty="0" err="1">
                <a:solidFill>
                  <a:srgbClr val="333333"/>
                </a:solidFill>
                <a:effectLst/>
              </a:rPr>
              <a:t>Protocol</a:t>
            </a:r>
            <a:r>
              <a:rPr lang="nb-NO" b="0" i="0" dirty="0">
                <a:solidFill>
                  <a:srgbClr val="333333"/>
                </a:solidFill>
                <a:effectLst/>
              </a:rPr>
              <a:t>-adresse er en midlertidig IP-adresse som tilordnes en enhet eller en knutepunkt når den er koblet til et nettverk. Dermed er dette hovedforskjellen mellom statisk og dynamisk IP-adresse.</a:t>
            </a:r>
          </a:p>
          <a:p>
            <a:pPr algn="l"/>
            <a:r>
              <a:rPr lang="nb-NO" b="0" i="0" dirty="0">
                <a:solidFill>
                  <a:srgbClr val="000000"/>
                </a:solidFill>
                <a:effectLst/>
              </a:rPr>
              <a:t>Personvern</a:t>
            </a:r>
            <a:r>
              <a:rPr lang="nb-NO" b="0" i="0" dirty="0">
                <a:solidFill>
                  <a:srgbClr val="54595D"/>
                </a:solidFill>
                <a:effectLst/>
                <a:latin typeface="Georgia" panose="02040502050405020303" pitchFamily="18" charset="0"/>
              </a:rPr>
              <a:t>[</a:t>
            </a:r>
            <a:r>
              <a:rPr lang="nb-NO" b="0" i="0" u="none" strike="noStrike" dirty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3" tooltip="Rediger avsnitt: Personvern"/>
              </a:rPr>
              <a:t>rediger</a:t>
            </a:r>
            <a:r>
              <a:rPr lang="nb-NO" b="0" i="0" dirty="0">
                <a:solidFill>
                  <a:srgbClr val="54595D"/>
                </a:solidFill>
                <a:effectLst/>
                <a:latin typeface="Georgia" panose="02040502050405020303" pitchFamily="18" charset="0"/>
              </a:rPr>
              <a:t> | </a:t>
            </a:r>
            <a:r>
              <a:rPr lang="nb-NO" b="0" i="0" u="none" strike="noStrike" dirty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4" tooltip="Rediger avsnitt: Personvern"/>
              </a:rPr>
              <a:t>rediger kilde</a:t>
            </a:r>
            <a:r>
              <a:rPr lang="nb-NO" b="0" i="0" dirty="0">
                <a:solidFill>
                  <a:srgbClr val="54595D"/>
                </a:solidFill>
                <a:effectLst/>
                <a:latin typeface="Georgia" panose="02040502050405020303" pitchFamily="18" charset="0"/>
              </a:rPr>
              <a:t>]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algn="l"/>
            <a:endParaRPr lang="nb-NO" b="0" i="0" dirty="0">
              <a:solidFill>
                <a:srgbClr val="202122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nb-NO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En IP-adresse er definert som en personopplysning i henhold til </a:t>
            </a:r>
            <a:r>
              <a:rPr lang="nb-NO" b="0" i="0" u="none" strike="noStrike" dirty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5" tooltip="Personopplysningsloven"/>
              </a:rPr>
              <a:t>Personopplysningsloven</a:t>
            </a:r>
            <a:r>
              <a:rPr lang="nb-NO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. Det innebærer at behandling (bl. a. registrering, lagring, sammenstilling og utlevering) av IP-adresser må følge denne lovens bestemmelser.</a:t>
            </a:r>
            <a:r>
              <a:rPr lang="nb-NO" b="0" i="0" u="none" strike="noStrike" baseline="30000" dirty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6"/>
              </a:rPr>
              <a:t>[20]</a:t>
            </a:r>
            <a:endParaRPr lang="nb-NO" b="0" i="0" dirty="0">
              <a:solidFill>
                <a:srgbClr val="202122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nb-NO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Teleoperatørers behandling av IP-adresser er i tillegg underlagt </a:t>
            </a:r>
            <a:r>
              <a:rPr lang="nb-NO" b="0" i="0" u="none" strike="noStrike" dirty="0" err="1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7" tooltip="Ekomloven"/>
              </a:rPr>
              <a:t>Ekomlovens</a:t>
            </a:r>
            <a:r>
              <a:rPr lang="nb-NO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 krav, §2-9 om taushetsplikt og §2-7 om sletting av data som ikke lenger trengs.</a:t>
            </a:r>
            <a:r>
              <a:rPr lang="nb-NO" b="0" i="0" u="none" strike="noStrike" baseline="30000" dirty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8"/>
              </a:rPr>
              <a:t>[21]</a:t>
            </a:r>
            <a:endParaRPr lang="nb-NO" b="0" i="0" dirty="0">
              <a:solidFill>
                <a:srgbClr val="202122"/>
              </a:solidFill>
              <a:effectLst/>
              <a:latin typeface="Georgia" panose="02040502050405020303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BC748-8E91-4A3A-A989-3F52CF4DD31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37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35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56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6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8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2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41D9C7A7-4CAA-E456-E11B-1AD5055D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43F8F1E-808F-64A1-1385-C0BC2FE4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F4285794-420E-EC08-C0A9-F1D2F76E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B7A010A1-B233-8F59-18DC-D0E74897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28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00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88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7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36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nn-NO" dirty="0"/>
              <a:t>Copyright Aud Gulvik og Thore Stordalen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E5217FB-373A-4340-B3FC-B199557EF9F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0DF348-8BC3-C510-074A-F42C9646D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7166"/>
            <a:ext cx="2428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ge.no/n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www.i-dont-care-about-cookies.eu/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file:///C:\Users\thore\OneDrive\Documents\05%20-%20Seniornett%20Larvik\Datastuer%20Kurs-materiell\Publisering,%20bilder,%20regler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tilsynet.no/rettigheter-og-plikter/personopplysning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nordvpn.com/no/what-is-my-ip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www.bing.com/search?q=en+dag+i+m%C3%A5r%C3%A5&amp;form=ANNTH1&amp;refig=2fd4f378f12a47a99a34e6d304baa3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id.difi.no/nb/mini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id.difi.no/nb/minid/hvordan-registrere-minid-bruker-med-app-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elsenorge.n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76141" y="1435808"/>
            <a:ext cx="3753059" cy="1077190"/>
          </a:xfrm>
        </p:spPr>
        <p:txBody>
          <a:bodyPr>
            <a:normAutofit fontScale="90000"/>
          </a:bodyPr>
          <a:lstStyle/>
          <a:p>
            <a:pPr algn="l"/>
            <a:r>
              <a:rPr lang="nb-NO" sz="6600" b="1" dirty="0"/>
              <a:t>Datakurs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53505" y="4310703"/>
            <a:ext cx="4811486" cy="1066801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3600" dirty="0">
                <a:solidFill>
                  <a:schemeClr val="tx1"/>
                </a:solidFill>
              </a:rPr>
              <a:t>Seniornett</a:t>
            </a:r>
          </a:p>
          <a:p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853915" y="2966487"/>
            <a:ext cx="220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Georgia" panose="02040502050405020303" pitchFamily="18" charset="0"/>
                <a:cs typeface="Times New Roman" panose="02020603050405020304" pitchFamily="18" charset="0"/>
              </a:rPr>
              <a:t>Del 2</a:t>
            </a:r>
          </a:p>
        </p:txBody>
      </p:sp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16191" y="1275040"/>
            <a:ext cx="6019802" cy="4001984"/>
          </a:xfrm>
          <a:prstGeom prst="rect">
            <a:avLst/>
          </a:prstGeo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731819" y="995970"/>
            <a:ext cx="3159035" cy="2280062"/>
          </a:xfrm>
          <a:prstGeom prst="wedgeEllipseCallout">
            <a:avLst>
              <a:gd name="adj1" fmla="val -60708"/>
              <a:gd name="adj2" fmla="val 5179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b-NO" altLang="nb-NO" sz="2400" b="1" dirty="0">
                <a:latin typeface="Georgia" panose="02040502050405020303" pitchFamily="18" charset="0"/>
              </a:rPr>
              <a:t>Mor</a:t>
            </a: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far!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Du må </a:t>
            </a:r>
            <a:r>
              <a:rPr kumimoji="0" lang="nb-NO" altLang="nb-NO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huske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å klikke Enter!</a:t>
            </a:r>
            <a:endParaRPr kumimoji="0" lang="nb-NO" altLang="nb-N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151182" y="5347360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u="sng" dirty="0">
                <a:solidFill>
                  <a:srgbClr val="0000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unsplash.com</a:t>
            </a:r>
            <a:endParaRPr lang="nb-NO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15F159-3C84-8094-F50F-BAD13886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FFA3829-CFAF-6FF3-3070-40801F25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36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14501"/>
          <a:stretch/>
        </p:blipFill>
        <p:spPr>
          <a:xfrm>
            <a:off x="1061923" y="812801"/>
            <a:ext cx="10068154" cy="5173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Høyrepil med stripe 3"/>
          <p:cNvSpPr/>
          <p:nvPr/>
        </p:nvSpPr>
        <p:spPr>
          <a:xfrm>
            <a:off x="2346960" y="2418080"/>
            <a:ext cx="1076960" cy="355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49680" y="690880"/>
            <a:ext cx="2326640" cy="1361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6" name="Høyrepil med stripe 5"/>
          <p:cNvSpPr/>
          <p:nvPr/>
        </p:nvSpPr>
        <p:spPr>
          <a:xfrm>
            <a:off x="447040" y="3312160"/>
            <a:ext cx="1076960" cy="355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721CF6-69CC-E908-35DF-9CD28B0A574A}"/>
              </a:ext>
            </a:extLst>
          </p:cNvPr>
          <p:cNvSpPr txBox="1"/>
          <p:nvPr/>
        </p:nvSpPr>
        <p:spPr>
          <a:xfrm>
            <a:off x="5981598" y="1371600"/>
            <a:ext cx="33624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000" dirty="0">
                <a:latin typeface="Georgia" panose="02040502050405020303" pitchFamily="18" charset="0"/>
                <a:hlinkClick r:id="rId3"/>
              </a:rPr>
              <a:t>https://www.norge.no/nb</a:t>
            </a:r>
            <a:endParaRPr lang="nb-NO" sz="2000" dirty="0">
              <a:latin typeface="Georgia" panose="02040502050405020303" pitchFamily="18" charset="0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AB709B-63AE-88EF-042F-B2BFF9BB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1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 cstate="print"/>
          <a:srcRect l="21774" t="25373" r="21443" b="9453"/>
          <a:stretch>
            <a:fillRect/>
          </a:stretch>
        </p:blipFill>
        <p:spPr bwMode="auto">
          <a:xfrm>
            <a:off x="1701478" y="448519"/>
            <a:ext cx="8958806" cy="596096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7153275" y="520258"/>
            <a:ext cx="33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</a:rPr>
              <a:t>Norge.no – forts.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0E922D6-121A-BE11-E02E-3FA6D60D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72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7699B58-A74A-AF54-C059-D78406CD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D0FFA7C-50C9-8693-BABE-01916F5B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A22EDB-EE43-9BE6-869A-58885316FFDE}"/>
              </a:ext>
            </a:extLst>
          </p:cNvPr>
          <p:cNvSpPr txBox="1"/>
          <p:nvPr/>
        </p:nvSpPr>
        <p:spPr>
          <a:xfrm>
            <a:off x="1300280" y="1451586"/>
            <a:ext cx="9613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Vi skal nå finne «</a:t>
            </a:r>
            <a: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Favorittlinjen</a:t>
            </a:r>
            <a: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og aktivisere denne for å vises «</a:t>
            </a:r>
            <a: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alltid</a:t>
            </a:r>
            <a: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36CECB4-B784-3838-7878-BE81EA733222}"/>
              </a:ext>
            </a:extLst>
          </p:cNvPr>
          <p:cNvSpPr txBox="1"/>
          <p:nvPr/>
        </p:nvSpPr>
        <p:spPr>
          <a:xfrm>
            <a:off x="800119" y="3927702"/>
            <a:ext cx="10955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Vi bruker fremdeles nettleseren «EDGE»</a:t>
            </a:r>
          </a:p>
        </p:txBody>
      </p:sp>
      <p:pic>
        <p:nvPicPr>
          <p:cNvPr id="6" name="Picture 2" descr="Bilderesultat for Ikon For Edge. Størrelse: 116 x 110. Kilde: www.pinclipart.com">
            <a:extLst>
              <a:ext uri="{FF2B5EF4-FFF2-40B4-BE49-F238E27FC236}">
                <a16:creationId xmlns:a16="http://schemas.microsoft.com/office/drawing/2014/main" id="{D1C59DFC-4B83-259F-2E28-438DD90C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19" y="5144858"/>
            <a:ext cx="948812" cy="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34BB685-B038-D5F2-F457-5F1E3CDD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44D20F2-40B8-CF85-E0C9-E8826AC55B0C}"/>
              </a:ext>
            </a:extLst>
          </p:cNvPr>
          <p:cNvSpPr txBox="1"/>
          <p:nvPr/>
        </p:nvSpPr>
        <p:spPr>
          <a:xfrm>
            <a:off x="765594" y="714704"/>
            <a:ext cx="1090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Vi aktiviserer </a:t>
            </a:r>
            <a:r>
              <a:rPr lang="nb-NO" sz="4000" b="1" i="1" u="sng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Favorittlinjen</a:t>
            </a: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åpne Edge. </a:t>
            </a:r>
            <a:endParaRPr lang="nb-NO" sz="3200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F45FBB4-D180-9A32-6134-6BE37E809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44" y="1824932"/>
            <a:ext cx="5647942" cy="400673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D467CB2-D7C7-0874-CDC3-DB44F0D9A6EA}"/>
              </a:ext>
            </a:extLst>
          </p:cNvPr>
          <p:cNvSpPr txBox="1"/>
          <p:nvPr/>
        </p:nvSpPr>
        <p:spPr>
          <a:xfrm>
            <a:off x="907360" y="2003777"/>
            <a:ext cx="5615384" cy="384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Klikk de tre prikkene øverst til høyre i Edge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Deretter Favoritter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Klikk så de tre nye </a:t>
            </a:r>
            <a:r>
              <a:rPr lang="nb-NO" sz="3200" dirty="0">
                <a:highlight>
                  <a:srgbClr val="00FFFF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prikkene</a:t>
            </a: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, pek på </a:t>
            </a:r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Vis Favoritter-feltet </a:t>
            </a: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og velg </a:t>
            </a:r>
            <a:r>
              <a:rPr lang="nb-NO" sz="3200" b="1" i="1" u="sng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Alltid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1CDDC955-FD40-6D36-C736-93D02EBF7159}"/>
                  </a:ext>
                </a:extLst>
              </p14:cNvPr>
              <p14:cNvContentPartPr/>
              <p14:nvPr/>
            </p14:nvContentPartPr>
            <p14:xfrm>
              <a:off x="10515148" y="4732774"/>
              <a:ext cx="498600" cy="1080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1CDDC955-FD40-6D36-C736-93D02EBF71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25148" y="4553134"/>
                <a:ext cx="6782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BF81EC1B-EB0E-7254-606F-33E41AF02162}"/>
                  </a:ext>
                </a:extLst>
              </p14:cNvPr>
              <p14:cNvContentPartPr/>
              <p14:nvPr/>
            </p14:nvContentPartPr>
            <p14:xfrm>
              <a:off x="9790320" y="1980299"/>
              <a:ext cx="383760" cy="4284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BF81EC1B-EB0E-7254-606F-33E41AF021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00404" y="1800299"/>
                <a:ext cx="563232" cy="402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A3E0DE-F8FE-9FB8-B884-21B36514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13</a:t>
            </a:fld>
            <a:endParaRPr lang="nb-NO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034DDDBB-3BC2-59E2-D037-8594169815E7}"/>
              </a:ext>
            </a:extLst>
          </p:cNvPr>
          <p:cNvCxnSpPr>
            <a:cxnSpLocks/>
          </p:cNvCxnSpPr>
          <p:nvPr/>
        </p:nvCxnSpPr>
        <p:spPr>
          <a:xfrm>
            <a:off x="6390752" y="4511710"/>
            <a:ext cx="683288" cy="221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256917D-C385-DFB9-5A23-6D9CE6F2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D769E58-2B5B-1903-FB5B-DB0A43651AF8}"/>
              </a:ext>
            </a:extLst>
          </p:cNvPr>
          <p:cNvSpPr txBox="1"/>
          <p:nvPr/>
        </p:nvSpPr>
        <p:spPr>
          <a:xfrm>
            <a:off x="811402" y="731360"/>
            <a:ext cx="10359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Legg til en nettside på Favorittlinjen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23ED32D-8A98-6C3A-39C3-29E8D4C3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1" y="4348022"/>
            <a:ext cx="10593278" cy="201005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CE55F4E-667C-CE7B-E284-FF8F87A096B1}"/>
              </a:ext>
            </a:extLst>
          </p:cNvPr>
          <p:cNvSpPr txBox="1"/>
          <p:nvPr/>
        </p:nvSpPr>
        <p:spPr>
          <a:xfrm>
            <a:off x="916192" y="1769258"/>
            <a:ext cx="110383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Skriv </a:t>
            </a:r>
            <a:r>
              <a:rPr lang="nb-NO" sz="3200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larvik kommune </a:t>
            </a: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i adressefeltet, og trykk </a:t>
            </a:r>
            <a:r>
              <a:rPr lang="nb-NO" sz="3200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Enter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Velg</a:t>
            </a:r>
            <a:r>
              <a:rPr lang="nb-NO" sz="3200" i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3200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Larvik kommune: Forsiden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Når kommunens hjemmeside vises, </a:t>
            </a:r>
            <a:r>
              <a:rPr lang="nb-NO" sz="3200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trykk dette symbolet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Så velger du </a:t>
            </a:r>
            <a:r>
              <a:rPr lang="nb-NO" sz="3200" i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Favoritter-felt</a:t>
            </a:r>
            <a:r>
              <a:rPr lang="nb-NO" sz="3200" i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75DD556C-9456-92B0-8110-1CE3A82384A4}"/>
              </a:ext>
            </a:extLst>
          </p:cNvPr>
          <p:cNvCxnSpPr>
            <a:cxnSpLocks/>
          </p:cNvCxnSpPr>
          <p:nvPr/>
        </p:nvCxnSpPr>
        <p:spPr>
          <a:xfrm flipH="1">
            <a:off x="7717134" y="3300761"/>
            <a:ext cx="1058874" cy="14018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ADA3CE1-E6F4-108F-01A4-2D487BD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9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82266" y="1964909"/>
            <a:ext cx="71466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norge.no</a:t>
            </a:r>
            <a:b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nb-NO" sz="4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larvik.kommune.no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nb-NO" sz="4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4000" b="1" dirty="0">
                <a:latin typeface="Georgia" panose="02040502050405020303" pitchFamily="18" charset="0"/>
                <a:cs typeface="Times New Roman" panose="02020603050405020304" pitchFamily="18" charset="0"/>
              </a:rPr>
              <a:t>kulturhusetbolgen.no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9129" r="13479"/>
          <a:stretch/>
        </p:blipFill>
        <p:spPr>
          <a:xfrm>
            <a:off x="8380079" y="1777981"/>
            <a:ext cx="1777358" cy="216395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819" y="4101801"/>
            <a:ext cx="3709133" cy="131207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35050" y="731755"/>
            <a:ext cx="1129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u="sng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Øvelse:</a:t>
            </a:r>
            <a:r>
              <a:rPr lang="nb-NO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Gjør deg kjent med</a:t>
            </a:r>
            <a:r>
              <a:rPr lang="nb-NO" sz="4000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  <a:r>
              <a:rPr lang="nb-NO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(legg de på Favorittlinjen)</a:t>
            </a:r>
          </a:p>
          <a:p>
            <a:endParaRPr lang="nb-NO" sz="4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A48B9C-D83D-03A7-6B56-2B1562D5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11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59515" y="1837565"/>
            <a:ext cx="110203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Når fikk Norge offisiell nasjonalsang?</a:t>
            </a:r>
          </a:p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Hvor ligger Petra?</a:t>
            </a:r>
          </a:p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Hvem skrev operaen «Don Giovanni»?</a:t>
            </a:r>
          </a:p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Hvordan skrive «Leve hele livet» på finsk?</a:t>
            </a:r>
            <a:endParaRPr lang="nb-NO" sz="28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Hvordan filetere en piggvar?</a:t>
            </a:r>
          </a:p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Finn oppskriften på «vepsebol»</a:t>
            </a:r>
          </a:p>
          <a:p>
            <a:pPr marL="803275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Hvordan komme til Stavanger med bil?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538" y="2196812"/>
            <a:ext cx="2583804" cy="2389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942523B-6992-5850-11BB-4CA25BA95B7F}"/>
              </a:ext>
            </a:extLst>
          </p:cNvPr>
          <p:cNvSpPr txBox="1"/>
          <p:nvPr/>
        </p:nvSpPr>
        <p:spPr>
          <a:xfrm>
            <a:off x="739133" y="720648"/>
            <a:ext cx="1102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u="sng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Øvelse:</a:t>
            </a:r>
            <a:r>
              <a:rPr lang="nb-NO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Finn informasjon på internett</a:t>
            </a:r>
            <a:endParaRPr lang="nb-NO" sz="2400" dirty="0">
              <a:latin typeface="Georgia" panose="02040502050405020303" pitchFamily="18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636BCE-F188-71C3-7357-4A41A5CC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26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904441" y="2022600"/>
            <a:ext cx="10949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Plusstegn </a:t>
            </a:r>
            <a:r>
              <a:rPr lang="nb-NO" sz="32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foran ord viser sider med det ordet</a:t>
            </a:r>
          </a:p>
          <a:p>
            <a:pPr marL="361950" indent="-3619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32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0" indent="-3619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Minustegn </a:t>
            </a:r>
            <a:r>
              <a:rPr lang="nb-NO" sz="32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foran ord viser sider uten det ordet</a:t>
            </a:r>
          </a:p>
          <a:p>
            <a:pPr marL="361950" lvl="0" indent="-3619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32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Anførselstegn </a:t>
            </a:r>
            <a:r>
              <a:rPr lang="nb-NO" sz="32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rundt en frase</a:t>
            </a:r>
            <a:r>
              <a:rPr lang="nb-NO" sz="32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nb-NO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finner sider med den frasen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41400" y="723878"/>
            <a:ext cx="798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u="sng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Øvelse:</a:t>
            </a:r>
            <a:r>
              <a:rPr lang="nb-NO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Gjør smarte søk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BDEDCF-2D24-FC1B-B0AB-ECE83E08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77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897029" y="2018468"/>
            <a:ext cx="1086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Søk informasjon om ulv i Norge </a:t>
            </a:r>
            <a:b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(ikke ta med ulvejakt)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Hva heter diktet med frasen «</a:t>
            </a:r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sørpå nordpå»</a:t>
            </a: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endParaRPr lang="nb-NO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Søk slik at du bare får opp artikler om lundefugl</a:t>
            </a:r>
            <a:endParaRPr lang="nb-NO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nb-NO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460145"/>
            <a:ext cx="2257043" cy="192065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0E2CF8A-1928-EA5F-E0B9-F9EF3709DFC9}"/>
              </a:ext>
            </a:extLst>
          </p:cNvPr>
          <p:cNvSpPr txBox="1"/>
          <p:nvPr/>
        </p:nvSpPr>
        <p:spPr>
          <a:xfrm>
            <a:off x="739132" y="731799"/>
            <a:ext cx="682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u="sng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Øvelse:</a:t>
            </a:r>
            <a:r>
              <a:rPr lang="nb-NO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Søk på internett</a:t>
            </a:r>
            <a:endParaRPr lang="nb-NO" sz="4000" dirty="0">
              <a:latin typeface="Georgia" panose="02040502050405020303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F57220-799A-707F-D92C-8C35DA88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6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244" y="2506762"/>
            <a:ext cx="4080798" cy="24726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kstSylinder 3"/>
          <p:cNvSpPr txBox="1"/>
          <p:nvPr/>
        </p:nvSpPr>
        <p:spPr>
          <a:xfrm>
            <a:off x="809741" y="733013"/>
            <a:ext cx="1048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Informasjonskapsler (Cookies) </a:t>
            </a:r>
          </a:p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kan se forskjellige ut: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3494" t="16921" b="13992"/>
          <a:stretch/>
        </p:blipFill>
        <p:spPr>
          <a:xfrm>
            <a:off x="788574" y="2505469"/>
            <a:ext cx="5307426" cy="1038367"/>
          </a:xfrm>
          <a:prstGeom prst="rect">
            <a:avLst/>
          </a:prstGeom>
        </p:spPr>
      </p:pic>
      <p:pic>
        <p:nvPicPr>
          <p:cNvPr id="7" name="Bilde 6">
            <a:hlinkClick r:id="rId4"/>
            <a:extLst>
              <a:ext uri="{FF2B5EF4-FFF2-40B4-BE49-F238E27FC236}">
                <a16:creationId xmlns:a16="http://schemas.microsoft.com/office/drawing/2014/main" id="{477A7EE0-F41E-EDE2-A8A8-940B20D44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4" y="4612288"/>
            <a:ext cx="4357795" cy="161178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23E5A25-AE15-1F8F-B4B6-F0821FEC4DA6}"/>
              </a:ext>
            </a:extLst>
          </p:cNvPr>
          <p:cNvSpPr txBox="1"/>
          <p:nvPr/>
        </p:nvSpPr>
        <p:spPr>
          <a:xfrm>
            <a:off x="696788" y="4017396"/>
            <a:ext cx="588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Nyttig utvidelse som kan aktiviseres i Edge: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BC6602-F541-340D-12C2-40F62CBF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25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29D92AC-147F-743A-BBB2-ECFAA189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7" y="443781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  <a:cs typeface="Times New Roman" panose="02020603050405020304" pitchFamily="18" charset="0"/>
              </a:rPr>
              <a:t>Hva lærte vi på dag 1?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40CAF57-5490-549C-B568-A1D950B5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67" y="1881979"/>
            <a:ext cx="11185100" cy="4396158"/>
          </a:xfrm>
        </p:spPr>
        <p:txBody>
          <a:bodyPr>
            <a:noAutofit/>
          </a:bodyPr>
          <a:lstStyle/>
          <a:p>
            <a:pPr marL="271463" indent="-271463"/>
            <a:r>
              <a:rPr lang="nb-NO" sz="3200" dirty="0">
                <a:cs typeface="Times New Roman" panose="02020603050405020304" pitchFamily="18" charset="0"/>
              </a:rPr>
              <a:t> Logge på PC med «Pinkode», og ev. endret denne</a:t>
            </a:r>
          </a:p>
          <a:p>
            <a:pPr marL="271463" indent="-271463"/>
            <a:r>
              <a:rPr lang="nb-NO" sz="3200" dirty="0">
                <a:cs typeface="Times New Roman" panose="02020603050405020304" pitchFamily="18" charset="0"/>
              </a:rPr>
              <a:t> «Oppgavelinjen»: festet eller flyttet apper/programmer</a:t>
            </a:r>
          </a:p>
          <a:p>
            <a:pPr marL="271463" indent="-271463"/>
            <a:r>
              <a:rPr lang="nb-NO" sz="3200" dirty="0">
                <a:cs typeface="Times New Roman" panose="02020603050405020304" pitchFamily="18" charset="0"/>
              </a:rPr>
              <a:t> Avinstallerte apper/programmer du ikke hadde bruk for</a:t>
            </a:r>
          </a:p>
          <a:p>
            <a:pPr marL="271463" indent="-271463"/>
            <a:r>
              <a:rPr lang="nb-NO" sz="3200" dirty="0">
                <a:cs typeface="Times New Roman" panose="02020603050405020304" pitchFamily="18" charset="0"/>
              </a:rPr>
              <a:t> Bestemte hvilke programmer som startet ved pålogging</a:t>
            </a:r>
          </a:p>
          <a:p>
            <a:pPr marL="271463" indent="-271463"/>
            <a:r>
              <a:rPr lang="nb-NO" sz="3200" dirty="0">
                <a:cs typeface="Times New Roman" panose="02020603050405020304" pitchFamily="18" charset="0"/>
              </a:rPr>
              <a:t> Regulerte lysstyrken på dataskjermen</a:t>
            </a:r>
          </a:p>
          <a:p>
            <a:pPr marL="271463" indent="-271463"/>
            <a:r>
              <a:rPr lang="nb-NO" sz="3200" dirty="0">
                <a:cs typeface="Times New Roman" panose="02020603050405020304" pitchFamily="18" charset="0"/>
              </a:rPr>
              <a:t> Regulerte størrelsen på skrift og apper</a:t>
            </a:r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245DE44-3C13-96AA-5944-3EFEC560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Copyright Aud Gulvik og Thore Stordalen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43BC9FA-D3A2-0F50-6CD2-E89C8F3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3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7699B58-A74A-AF54-C059-D78406CD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Copyright Aud Gulvik og Thore Stordalen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D0FFA7C-50C9-8693-BABE-01916F5B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17FB-373A-4340-B3FC-B199557EF9F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A22EDB-EE43-9BE6-869A-58885316FFDE}"/>
              </a:ext>
            </a:extLst>
          </p:cNvPr>
          <p:cNvSpPr txBox="1"/>
          <p:nvPr/>
        </p:nvSpPr>
        <p:spPr>
          <a:xfrm>
            <a:off x="857251" y="1090870"/>
            <a:ext cx="10494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Hva er Åndsverkloven?</a:t>
            </a:r>
            <a:b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Personvern</a:t>
            </a:r>
            <a:b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nb-NO" sz="4000" b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Personopplysninger</a:t>
            </a:r>
            <a:br>
              <a:rPr kumimoji="0" lang="nb-NO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endParaRPr kumimoji="0" lang="nb-NO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Sensitive personopplysninger</a:t>
            </a:r>
            <a:endParaRPr kumimoji="0" lang="nb-NO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1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902258" y="1898594"/>
            <a:ext cx="9248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800" b="1" dirty="0">
              <a:latin typeface="Georgia" panose="02040502050405020303" pitchFamily="18" charset="0"/>
            </a:endParaRPr>
          </a:p>
          <a:p>
            <a:pPr marL="361950" indent="-3619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Vi kan ikke bruke eller publisere bilder vi ikke eier rettigheter til eller har kjøpt brukslisens til</a:t>
            </a:r>
          </a:p>
          <a:p>
            <a:pPr marL="361950" indent="-3619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  <a:hlinkClick r:id="rId2" action="ppaction://hlinkfile"/>
              </a:rPr>
              <a:t>Vi kan ikke publisere bilder offentlig, selv om vi er med selv</a:t>
            </a:r>
            <a:endParaRPr lang="nb-NO" sz="32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Vi kan ikke bruke bilder fra internett, selv om de er umerket</a:t>
            </a:r>
            <a:endParaRPr lang="nb-NO" sz="28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nb-NO" sz="2800" b="1" dirty="0">
              <a:latin typeface="Georgia" panose="02040502050405020303" pitchFamily="18" charset="0"/>
            </a:endParaRPr>
          </a:p>
        </p:txBody>
      </p:sp>
      <p:pic>
        <p:nvPicPr>
          <p:cNvPr id="6" name="Bild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00357" y="477562"/>
            <a:ext cx="1382486" cy="157459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FA6CA4B-ABBA-552F-F581-0E9D270824C6}"/>
              </a:ext>
            </a:extLst>
          </p:cNvPr>
          <p:cNvSpPr txBox="1"/>
          <p:nvPr/>
        </p:nvSpPr>
        <p:spPr>
          <a:xfrm>
            <a:off x="761768" y="742950"/>
            <a:ext cx="4781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Åndsverk-loven</a:t>
            </a:r>
            <a:endParaRPr lang="nb-NO" sz="4000" dirty="0">
              <a:latin typeface="Georgia" panose="02040502050405020303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FA9ED6-FBFD-CE87-B471-394D02C6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7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17" y="1804756"/>
            <a:ext cx="7576458" cy="139811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43682" y="732503"/>
            <a:ext cx="736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Verd å vite om personvern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577266" y="3639019"/>
            <a:ext cx="905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Personvern er knyttet til enkeltpersoner</a:t>
            </a:r>
          </a:p>
          <a:p>
            <a:pPr algn="ctr"/>
            <a:endParaRPr lang="nb-NO" sz="32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32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Du eier retten til å bestemme over dine personopplysninger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22308E-86E1-D54D-5AD1-A10E7240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1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7397" y="601010"/>
            <a:ext cx="9584377" cy="1013478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0070C0"/>
                </a:solidFill>
                <a:cs typeface="Times New Roman" panose="02020603050405020304" pitchFamily="18" charset="0"/>
                <a:hlinkClick r:id="rId3"/>
              </a:rPr>
              <a:t>Hva er personopplysninger?</a:t>
            </a:r>
            <a:endParaRPr lang="nb-NO" sz="4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9719" y="2040722"/>
            <a:ext cx="10873656" cy="3672650"/>
          </a:xfrm>
        </p:spPr>
        <p:txBody>
          <a:bodyPr>
            <a:normAutofit/>
          </a:bodyPr>
          <a:lstStyle/>
          <a:p>
            <a:r>
              <a:rPr lang="nb-NO" sz="3600" b="1" dirty="0">
                <a:cs typeface="Times New Roman" panose="02020603050405020304" pitchFamily="18" charset="0"/>
              </a:rPr>
              <a:t> Navn, adresse, telefonnummer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E-postadresser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</a:t>
            </a:r>
            <a:r>
              <a:rPr lang="nb-NO" sz="3600" b="1" dirty="0">
                <a:cs typeface="Times New Roman" panose="02020603050405020304" pitchFamily="18" charset="0"/>
                <a:hlinkClick r:id="rId4"/>
              </a:rPr>
              <a:t>IP-adresse</a:t>
            </a:r>
            <a:endParaRPr lang="nb-NO" sz="3600" b="1" dirty="0">
              <a:cs typeface="Times New Roman" panose="02020603050405020304" pitchFamily="18" charset="0"/>
            </a:endParaRPr>
          </a:p>
          <a:p>
            <a:r>
              <a:rPr lang="nb-NO" sz="3600" b="1" dirty="0">
                <a:cs typeface="Times New Roman" panose="02020603050405020304" pitchFamily="18" charset="0"/>
              </a:rPr>
              <a:t> Bilnummer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Fødselsnummer</a:t>
            </a:r>
            <a:br>
              <a:rPr lang="nb-NO" sz="3600" b="1" dirty="0">
                <a:cs typeface="Times New Roman" panose="02020603050405020304" pitchFamily="18" charset="0"/>
              </a:rPr>
            </a:br>
            <a:r>
              <a:rPr lang="nb-NO" sz="3600" b="1" dirty="0">
                <a:cs typeface="Times New Roman" panose="02020603050405020304" pitchFamily="18" charset="0"/>
              </a:rPr>
              <a:t>	</a:t>
            </a:r>
            <a:r>
              <a:rPr lang="nb-NO" sz="2400" b="1" dirty="0">
                <a:cs typeface="Times New Roman" panose="02020603050405020304" pitchFamily="18" charset="0"/>
              </a:rPr>
              <a:t>Består av: Fødselsdato (6 siffer) og Personnr. (5 siffer)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pic>
        <p:nvPicPr>
          <p:cNvPr id="6" name="Bilde 5" descr="AROBAZ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4216" y="3057525"/>
            <a:ext cx="1327403" cy="12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429" y="2133816"/>
            <a:ext cx="1503022" cy="174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F92ACD3-B894-5525-F354-4C81EE348DCD}"/>
              </a:ext>
            </a:extLst>
          </p:cNvPr>
          <p:cNvSpPr txBox="1"/>
          <p:nvPr/>
        </p:nvSpPr>
        <p:spPr>
          <a:xfrm>
            <a:off x="10309451" y="2279956"/>
            <a:ext cx="1739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>
                <a:latin typeface="Georgia" panose="02040502050405020303" pitchFamily="18" charset="0"/>
                <a:cs typeface="Times New Roman" panose="02020603050405020304" pitchFamily="18" charset="0"/>
              </a:rPr>
              <a:t>Tlf-opplysning: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>
                <a:latin typeface="Georgia" panose="02040502050405020303" pitchFamily="18" charset="0"/>
                <a:cs typeface="Times New Roman" panose="02020603050405020304" pitchFamily="18" charset="0"/>
              </a:rPr>
              <a:t>180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>
                <a:latin typeface="Georgia" panose="02040502050405020303" pitchFamily="18" charset="0"/>
                <a:cs typeface="Times New Roman" panose="02020603050405020304" pitchFamily="18" charset="0"/>
              </a:rPr>
              <a:t>1881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>
                <a:latin typeface="Georgia" panose="02040502050405020303" pitchFamily="18" charset="0"/>
                <a:cs typeface="Times New Roman" panose="02020603050405020304" pitchFamily="18" charset="0"/>
              </a:rPr>
              <a:t>1890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>
                <a:latin typeface="Georgia" panose="02040502050405020303" pitchFamily="18" charset="0"/>
                <a:cs typeface="Times New Roman" panose="02020603050405020304" pitchFamily="18" charset="0"/>
              </a:rPr>
              <a:t>Gule sider</a:t>
            </a:r>
          </a:p>
          <a:p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544F975-C271-1688-0858-25E18DF4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1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085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..... personopplysninger -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7867" y="2132899"/>
            <a:ext cx="10744006" cy="4250055"/>
          </a:xfrm>
        </p:spPr>
        <p:txBody>
          <a:bodyPr>
            <a:normAutofit/>
          </a:bodyPr>
          <a:lstStyle/>
          <a:p>
            <a:r>
              <a:rPr lang="nb-NO" sz="3600" b="1" dirty="0">
                <a:cs typeface="Times New Roman" panose="02020603050405020304" pitchFamily="18" charset="0"/>
              </a:rPr>
              <a:t> </a:t>
            </a:r>
            <a:r>
              <a:rPr lang="nb-NO" sz="3900" b="1" dirty="0">
                <a:cs typeface="Times New Roman" panose="02020603050405020304" pitchFamily="18" charset="0"/>
              </a:rPr>
              <a:t>Bilder</a:t>
            </a:r>
            <a:r>
              <a:rPr lang="nb-NO" sz="3500" b="1" dirty="0">
                <a:cs typeface="Times New Roman" panose="02020603050405020304" pitchFamily="18" charset="0"/>
              </a:rPr>
              <a:t> </a:t>
            </a:r>
            <a:r>
              <a:rPr lang="nb-NO" sz="2200" b="1" dirty="0">
                <a:cs typeface="Times New Roman" panose="02020603050405020304" pitchFamily="18" charset="0"/>
              </a:rPr>
              <a:t>(dersom personen kan gjenkjennes)</a:t>
            </a:r>
          </a:p>
          <a:p>
            <a:r>
              <a:rPr lang="nb-NO" sz="3500" b="1" dirty="0">
                <a:cs typeface="Times New Roman" panose="02020603050405020304" pitchFamily="18" charset="0"/>
              </a:rPr>
              <a:t> </a:t>
            </a:r>
            <a:r>
              <a:rPr lang="nb-NO" sz="3900" b="1" dirty="0">
                <a:cs typeface="Times New Roman" panose="02020603050405020304" pitchFamily="18" charset="0"/>
              </a:rPr>
              <a:t>Fingeravtrykk</a:t>
            </a:r>
          </a:p>
          <a:p>
            <a:r>
              <a:rPr lang="nb-NO" sz="3500" b="1" dirty="0">
                <a:cs typeface="Times New Roman" panose="02020603050405020304" pitchFamily="18" charset="0"/>
              </a:rPr>
              <a:t> </a:t>
            </a:r>
            <a:r>
              <a:rPr lang="nb-NO" sz="3900" b="1" dirty="0">
                <a:cs typeface="Times New Roman" panose="02020603050405020304" pitchFamily="18" charset="0"/>
              </a:rPr>
              <a:t>Irismønster</a:t>
            </a:r>
          </a:p>
          <a:p>
            <a:r>
              <a:rPr lang="nb-NO" sz="3500" b="1" dirty="0">
                <a:cs typeface="Times New Roman" panose="02020603050405020304" pitchFamily="18" charset="0"/>
              </a:rPr>
              <a:t> </a:t>
            </a:r>
            <a:r>
              <a:rPr lang="nb-NO" sz="3900" b="1" dirty="0">
                <a:cs typeface="Times New Roman" panose="02020603050405020304" pitchFamily="18" charset="0"/>
              </a:rPr>
              <a:t>Hodeform</a:t>
            </a:r>
            <a:r>
              <a:rPr lang="nb-NO" sz="3500" b="1" dirty="0">
                <a:cs typeface="Times New Roman" panose="02020603050405020304" pitchFamily="18" charset="0"/>
              </a:rPr>
              <a:t> </a:t>
            </a:r>
            <a:r>
              <a:rPr lang="nb-NO" sz="2200" b="1" dirty="0">
                <a:cs typeface="Times New Roman" panose="02020603050405020304" pitchFamily="18" charset="0"/>
              </a:rPr>
              <a:t>(for ansiktsgjenkjenning)</a:t>
            </a:r>
            <a:endParaRPr lang="nb-NO" sz="3600" b="1" dirty="0">
              <a:cs typeface="Times New Roman" panose="02020603050405020304" pitchFamily="18" charset="0"/>
            </a:endParaRPr>
          </a:p>
          <a:p>
            <a:r>
              <a:rPr lang="nb-NO" sz="3600" b="1" dirty="0">
                <a:cs typeface="Times New Roman" panose="02020603050405020304" pitchFamily="18" charset="0"/>
              </a:rPr>
              <a:t> </a:t>
            </a:r>
            <a:r>
              <a:rPr lang="nb-NO" sz="3900" b="1" dirty="0">
                <a:cs typeface="Times New Roman" panose="02020603050405020304" pitchFamily="18" charset="0"/>
              </a:rPr>
              <a:t>DNA-profil</a:t>
            </a:r>
          </a:p>
          <a:p>
            <a:pPr marL="0" indent="0">
              <a:buNone/>
            </a:pPr>
            <a:r>
              <a:rPr lang="nb-NO" sz="1800" dirty="0"/>
              <a:t>Kilde: NorSIS</a:t>
            </a:r>
          </a:p>
          <a:p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525" y="1954656"/>
            <a:ext cx="1759468" cy="170574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8550131" y="3660400"/>
            <a:ext cx="295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Georgia" panose="02040502050405020303" pitchFamily="18" charset="0"/>
              </a:rPr>
              <a:t>Akhnaton – egyptisk farao. Tut Ankh Amons far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C570F5-1391-CB6E-3CC5-2AA9B33A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2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9150" y="45085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Sensitive personopplysninger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1478" y="2090904"/>
            <a:ext cx="10515600" cy="4250055"/>
          </a:xfrm>
        </p:spPr>
        <p:txBody>
          <a:bodyPr>
            <a:normAutofit fontScale="92500"/>
          </a:bodyPr>
          <a:lstStyle/>
          <a:p>
            <a:r>
              <a:rPr lang="nb-NO" sz="3600" b="1" dirty="0">
                <a:cs typeface="Times New Roman" panose="02020603050405020304" pitchFamily="18" charset="0"/>
              </a:rPr>
              <a:t> Rase eller etnisk bakgrunn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Politisk, filosofisk eller religiøs oppfatning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At en person har vært siktet, tiltalt eller dømt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Helseforhold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Seksuelle forhold</a:t>
            </a:r>
          </a:p>
          <a:p>
            <a:r>
              <a:rPr lang="nb-NO" sz="3600" b="1" dirty="0">
                <a:cs typeface="Times New Roman" panose="02020603050405020304" pitchFamily="18" charset="0"/>
              </a:rPr>
              <a:t> Medlemskap i foreninger</a:t>
            </a:r>
          </a:p>
          <a:p>
            <a:pPr marL="0" indent="0">
              <a:buNone/>
            </a:pPr>
            <a:endParaRPr lang="nb-NO" sz="1500" b="1" dirty="0"/>
          </a:p>
          <a:p>
            <a:pPr marL="0" indent="0">
              <a:buNone/>
            </a:pPr>
            <a:r>
              <a:rPr lang="nb-NO" sz="2000" dirty="0"/>
              <a:t>Kilde: NorSIS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926" y="4055656"/>
            <a:ext cx="2629497" cy="2165915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80A2D2-E5CD-B158-8F6A-90796CFE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0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98670" y="1978947"/>
            <a:ext cx="1065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Skrive e-post og legge inn bilde og link</a:t>
            </a:r>
          </a:p>
          <a:p>
            <a:pPr marL="361950" lvl="0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Redigere tekst i en e-post</a:t>
            </a:r>
          </a:p>
          <a:p>
            <a:pPr marL="361950" lvl="0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«Handle» på internett og opprette brukerkonto</a:t>
            </a:r>
          </a:p>
          <a:p>
            <a:pPr marL="361950" lvl="0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Se på behovet for kildekritikk, finne eksempler på falske nyheter, falske Facebook-profiler og svindel på nettet</a:t>
            </a:r>
            <a:r>
              <a:rPr lang="nb-NO" sz="2000" b="1" dirty="0">
                <a:latin typeface="Georgia" panose="02040502050405020303" pitchFamily="18" charset="0"/>
              </a:rPr>
              <a:t>                           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pic>
        <p:nvPicPr>
          <p:cNvPr id="8" name="Bild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565574" y="1287571"/>
            <a:ext cx="1816801" cy="138275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5C9220C-AAFC-B40E-4000-78B66BEED835}"/>
              </a:ext>
            </a:extLst>
          </p:cNvPr>
          <p:cNvSpPr txBox="1"/>
          <p:nvPr/>
        </p:nvSpPr>
        <p:spPr>
          <a:xfrm>
            <a:off x="809625" y="752475"/>
            <a:ext cx="545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Neste gang skal vi:</a:t>
            </a:r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F812C2-194D-7ABC-F189-5856C653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78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809533" y="739070"/>
            <a:ext cx="512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Dagens tips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106915" y="1839437"/>
            <a:ext cx="74085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800" b="1" dirty="0">
              <a:latin typeface="Georgia" panose="02040502050405020303" pitchFamily="18" charset="0"/>
            </a:endParaRPr>
          </a:p>
          <a:p>
            <a:r>
              <a:rPr lang="nb-NO" sz="3200" b="1" dirty="0"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Når tok du diskopprydding sist?</a:t>
            </a:r>
            <a:endParaRPr lang="nb-NO" sz="2800" b="1" dirty="0"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b-NO" sz="2800" b="1" dirty="0"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b-NO" sz="2800" b="1" dirty="0"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	Skriv «Diskopprydding»</a:t>
            </a:r>
          </a:p>
          <a:p>
            <a:r>
              <a:rPr lang="nb-NO" sz="2800" b="1" dirty="0"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	Sett kryss i alle boksene</a:t>
            </a:r>
          </a:p>
          <a:p>
            <a:r>
              <a:rPr lang="nb-NO" sz="2800" b="1" dirty="0"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	Klikk OK</a:t>
            </a:r>
          </a:p>
          <a:p>
            <a:endParaRPr lang="nb-NO" sz="2800" b="1" dirty="0"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b-NO" sz="2800" b="1" dirty="0"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Rydd opp i Systemfiler på samme måte</a:t>
            </a:r>
            <a:endParaRPr lang="nb-NO" sz="2800" dirty="0">
              <a:latin typeface="Georgia" panose="02040502050405020303" pitchFamily="18" charset="0"/>
              <a:ea typeface="Verdana" panose="020B0604030504040204" pitchFamily="34" charset="0"/>
            </a:endParaRPr>
          </a:p>
          <a:p>
            <a:endParaRPr lang="nb-NO" sz="2800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114" y="705221"/>
            <a:ext cx="1625617" cy="1735033"/>
          </a:xfrm>
          <a:prstGeom prst="rect">
            <a:avLst/>
          </a:prstGeom>
        </p:spPr>
      </p:pic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106916" y="2875147"/>
            <a:ext cx="847977" cy="8263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l="16975"/>
          <a:stretch/>
        </p:blipFill>
        <p:spPr>
          <a:xfrm>
            <a:off x="3055671" y="2875147"/>
            <a:ext cx="804029" cy="923028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DB1B77-09CA-C5E4-6628-4556EA0F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99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97274" y="695387"/>
            <a:ext cx="871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dag skal vi bruke internett: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00889" y="1842957"/>
            <a:ext cx="10348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Bli kjent med offentlige tjenester på nettet</a:t>
            </a:r>
          </a:p>
          <a:p>
            <a:pPr marL="361950" lvl="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Legge til snarveier på favorittlinjen</a:t>
            </a:r>
          </a:p>
          <a:p>
            <a:pPr marL="361950" lvl="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Søke informasjon – gjøre smarte søk på nettet</a:t>
            </a:r>
            <a:endParaRPr lang="nb-N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61950" lvl="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Snakke om opphavsrett til bilder på nettet</a:t>
            </a:r>
          </a:p>
          <a:p>
            <a:pPr marL="361950" lvl="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Snakke om personvern </a:t>
            </a:r>
            <a:endParaRPr lang="nb-N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>
                <a:solidFill>
                  <a:schemeClr val="bg1">
                    <a:lumMod val="65000"/>
                  </a:schemeClr>
                </a:solidFill>
              </a:rPr>
              <a:t>Copyright Aud Gulvik og Thore Stordalen</a:t>
            </a:r>
            <a:endParaRPr lang="nb-NO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4A03C8-F886-8FE6-AA6A-2EBC1BAC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6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7699B58-A74A-AF54-C059-D78406CD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D0FFA7C-50C9-8693-BABE-01916F5B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4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A22EDB-EE43-9BE6-869A-58885316FFDE}"/>
              </a:ext>
            </a:extLst>
          </p:cNvPr>
          <p:cNvSpPr txBox="1"/>
          <p:nvPr/>
        </p:nvSpPr>
        <p:spPr>
          <a:xfrm>
            <a:off x="1894313" y="1447706"/>
            <a:ext cx="842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Vi starter med å finne nettsiden til Seniornett Norge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36CECB4-B784-3838-7878-BE81EA733222}"/>
              </a:ext>
            </a:extLst>
          </p:cNvPr>
          <p:cNvSpPr txBox="1"/>
          <p:nvPr/>
        </p:nvSpPr>
        <p:spPr>
          <a:xfrm>
            <a:off x="2593856" y="3855861"/>
            <a:ext cx="7021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Åpne nettleseren «EDGE»</a:t>
            </a:r>
          </a:p>
        </p:txBody>
      </p:sp>
      <p:pic>
        <p:nvPicPr>
          <p:cNvPr id="6" name="Picture 2" descr="Bilderesultat for Ikon For Edge. Størrelse: 116 x 110. Kilde: www.pinclipart.com">
            <a:extLst>
              <a:ext uri="{FF2B5EF4-FFF2-40B4-BE49-F238E27FC236}">
                <a16:creationId xmlns:a16="http://schemas.microsoft.com/office/drawing/2014/main" id="{D1C59DFC-4B83-259F-2E28-438DD90C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04" y="4870707"/>
            <a:ext cx="948812" cy="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4005943" y="6356350"/>
            <a:ext cx="4114800" cy="365125"/>
          </a:xfrm>
        </p:spPr>
        <p:txBody>
          <a:bodyPr/>
          <a:lstStyle/>
          <a:p>
            <a:r>
              <a:rPr lang="nn-NO" sz="1000">
                <a:solidFill>
                  <a:schemeClr val="bg1">
                    <a:lumMod val="65000"/>
                  </a:schemeClr>
                </a:solidFill>
              </a:rPr>
              <a:t>Copyright Aud Gulvik og Thore Stordalen</a:t>
            </a:r>
            <a:endParaRPr lang="nb-NO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42700" y="784282"/>
            <a:ext cx="1150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adressefeltet</a:t>
            </a:r>
            <a:r>
              <a:rPr lang="nb-NO" sz="36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skriver du «</a:t>
            </a:r>
            <a:r>
              <a:rPr lang="nb-NO" sz="3600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seniornett.no</a:t>
            </a:r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 </a:t>
            </a:r>
            <a:endParaRPr lang="nb-NO" sz="3600" b="1" i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31989" y="4032059"/>
            <a:ext cx="1083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 </a:t>
            </a:r>
            <a:r>
              <a:rPr lang="nb-NO" sz="36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søkefeltet</a:t>
            </a:r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nb-NO" sz="24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(her fra EDGE) </a:t>
            </a:r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kan vi bruke egne ord, </a:t>
            </a:r>
          </a:p>
          <a:p>
            <a:pPr algn="ctr"/>
            <a:r>
              <a:rPr lang="nb-NO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og bruke mellomrom i mellom ordene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BAAFEF01-DCD0-B91D-D244-8997722A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5</a:t>
            </a:fld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D800A649-2C6B-84D7-CD57-AEFDBAD96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87" y="3352457"/>
            <a:ext cx="9372566" cy="470392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3F28AE10-2E34-470E-16B3-70B1574C29C7}"/>
              </a:ext>
            </a:extLst>
          </p:cNvPr>
          <p:cNvSpPr/>
          <p:nvPr/>
        </p:nvSpPr>
        <p:spPr>
          <a:xfrm>
            <a:off x="3119700" y="3264487"/>
            <a:ext cx="2623875" cy="6463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27" name="Picture 2" descr="Bilderesultat for Ikon For Edge. Størrelse: 116 x 110. Kilde: www.pinclipart.com">
            <a:extLst>
              <a:ext uri="{FF2B5EF4-FFF2-40B4-BE49-F238E27FC236}">
                <a16:creationId xmlns:a16="http://schemas.microsoft.com/office/drawing/2014/main" id="{2C49957E-55F7-6555-6B62-E0A7A7DE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27" y="2212187"/>
            <a:ext cx="948812" cy="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e detaljer om beslektet bilde">
            <a:extLst>
              <a:ext uri="{FF2B5EF4-FFF2-40B4-BE49-F238E27FC236}">
                <a16:creationId xmlns:a16="http://schemas.microsoft.com/office/drawing/2014/main" id="{499765BF-DF45-6B45-54DC-33228A1B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32" y="2223215"/>
            <a:ext cx="932242" cy="9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ilderesultat for ikon for firefox">
            <a:extLst>
              <a:ext uri="{FF2B5EF4-FFF2-40B4-BE49-F238E27FC236}">
                <a16:creationId xmlns:a16="http://schemas.microsoft.com/office/drawing/2014/main" id="{D415C533-2B56-D8E5-C537-D914602F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74" y="2223215"/>
            <a:ext cx="917819" cy="9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E02E373E-CC22-ED5E-5032-5065C7B7CFE1}"/>
              </a:ext>
            </a:extLst>
          </p:cNvPr>
          <p:cNvCxnSpPr>
            <a:cxnSpLocks/>
          </p:cNvCxnSpPr>
          <p:nvPr/>
        </p:nvCxnSpPr>
        <p:spPr>
          <a:xfrm>
            <a:off x="2076379" y="1348357"/>
            <a:ext cx="1929564" cy="20806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de 34">
            <a:hlinkClick r:id="rId7"/>
            <a:extLst>
              <a:ext uri="{FF2B5EF4-FFF2-40B4-BE49-F238E27FC236}">
                <a16:creationId xmlns:a16="http://schemas.microsoft.com/office/drawing/2014/main" id="{4855C687-C7E5-1D98-EF2A-37A914784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379" y="5353629"/>
            <a:ext cx="8049748" cy="724001"/>
          </a:xfrm>
          <a:prstGeom prst="rect">
            <a:avLst/>
          </a:prstGeom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E09960D8-E7AD-4649-7F12-A05D91CB1944}"/>
              </a:ext>
            </a:extLst>
          </p:cNvPr>
          <p:cNvCxnSpPr>
            <a:cxnSpLocks/>
          </p:cNvCxnSpPr>
          <p:nvPr/>
        </p:nvCxnSpPr>
        <p:spPr>
          <a:xfrm>
            <a:off x="1733550" y="5091162"/>
            <a:ext cx="854027" cy="5249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>
                <a:solidFill>
                  <a:schemeClr val="bg1">
                    <a:lumMod val="65000"/>
                  </a:schemeClr>
                </a:solidFill>
              </a:rPr>
              <a:t>Copyright Aud Gulvik og Thore Stordalen</a:t>
            </a:r>
            <a:endParaRPr lang="nb-NO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3001364" y="1704893"/>
            <a:ext cx="5399686" cy="88954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3200" b="1" dirty="0">
                <a:latin typeface="Georgia" panose="02040502050405020303" pitchFamily="18" charset="0"/>
              </a:rPr>
              <a:t>Skattevesenet.no</a:t>
            </a:r>
          </a:p>
        </p:txBody>
      </p:sp>
      <p:pic>
        <p:nvPicPr>
          <p:cNvPr id="5" name="Bilde 4"/>
          <p:cNvPicPr/>
          <p:nvPr/>
        </p:nvPicPr>
        <p:blipFill rotWithShape="1">
          <a:blip r:embed="rId3"/>
          <a:srcRect t="30271"/>
          <a:stretch/>
        </p:blipFill>
        <p:spPr bwMode="auto">
          <a:xfrm>
            <a:off x="2274982" y="2760752"/>
            <a:ext cx="6996662" cy="2751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73457" y="1704893"/>
            <a:ext cx="949484" cy="80402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908595" y="1849936"/>
            <a:ext cx="133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</a:rPr>
              <a:t>Skriv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61030" y="727084"/>
            <a:ext cx="7173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Åpne nettleseren </a:t>
            </a:r>
            <a:r>
              <a:rPr lang="nb-NO" sz="4000" b="1" i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Edge</a:t>
            </a:r>
            <a:endParaRPr lang="nb-NO" sz="2800" b="1" i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492637" y="1497696"/>
            <a:ext cx="346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i adresselinjen! </a:t>
            </a:r>
          </a:p>
          <a:p>
            <a:r>
              <a:rPr lang="nb-NO" sz="2400" b="1" i="1" u="sng" dirty="0">
                <a:latin typeface="Georgia" panose="02040502050405020303" pitchFamily="18" charset="0"/>
              </a:rPr>
              <a:t>ikke </a:t>
            </a:r>
            <a:r>
              <a:rPr lang="nb-NO" sz="2400" b="1" i="1" dirty="0">
                <a:latin typeface="Georgia" panose="02040502050405020303" pitchFamily="18" charset="0"/>
              </a:rPr>
              <a:t>i søke-boksen</a:t>
            </a:r>
          </a:p>
          <a:p>
            <a:r>
              <a:rPr lang="nb-NO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Klikk Enter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60E6D14-5A62-751F-6834-B21BD690AECB}"/>
              </a:ext>
            </a:extLst>
          </p:cNvPr>
          <p:cNvSpPr txBox="1"/>
          <p:nvPr/>
        </p:nvSpPr>
        <p:spPr>
          <a:xfrm>
            <a:off x="1822941" y="5729927"/>
            <a:ext cx="7755333" cy="7284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Bierstadt" panose="020B0004020202020204" pitchFamily="34" charset="0"/>
              </a:rPr>
              <a:t>      https://www.skatteetaten.no/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D3AAB006-E5EB-4A78-D26D-27D8661E5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941" y="5752788"/>
            <a:ext cx="714375" cy="65722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68BC97C-764E-A9B6-5966-93F8899ED701}"/>
              </a:ext>
            </a:extLst>
          </p:cNvPr>
          <p:cNvSpPr/>
          <p:nvPr/>
        </p:nvSpPr>
        <p:spPr>
          <a:xfrm>
            <a:off x="3390020" y="5834734"/>
            <a:ext cx="652260" cy="592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  <a:latin typeface="Georgia" panose="02040502050405020303" pitchFamily="18" charset="0"/>
            </a:endParaRP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1BE11F50-51ED-AABA-29F2-E82B992F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>
                <a:solidFill>
                  <a:schemeClr val="bg1">
                    <a:lumMod val="65000"/>
                  </a:schemeClr>
                </a:solidFill>
              </a:rPr>
              <a:t>Copyright Aud Gulvik og Thore Stordalen</a:t>
            </a:r>
            <a:endParaRPr lang="nb-NO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46698"/>
          <a:stretch/>
        </p:blipFill>
        <p:spPr>
          <a:xfrm>
            <a:off x="2054391" y="3839743"/>
            <a:ext cx="8102267" cy="247013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94298" y="723483"/>
            <a:ext cx="1067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Offentlige sider der personvern er viktig, 	krever innlogging med bank-ID</a:t>
            </a:r>
            <a:endParaRPr lang="nb-N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EE88B73-93E1-766E-516E-F3E21014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7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4A319A9-93FA-7230-47DA-0BB68C22F078}"/>
              </a:ext>
            </a:extLst>
          </p:cNvPr>
          <p:cNvSpPr txBox="1"/>
          <p:nvPr/>
        </p:nvSpPr>
        <p:spPr>
          <a:xfrm>
            <a:off x="883484" y="2510015"/>
            <a:ext cx="1081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Husker du </a:t>
            </a:r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PIN-kodebrevet?</a:t>
            </a:r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 (det kan ikke brukes etter 16.01.2023)</a:t>
            </a:r>
          </a:p>
          <a:p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Erstattes av: </a:t>
            </a:r>
            <a:r>
              <a:rPr lang="nb-NO" sz="24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Engangskode på SMS, eller den nye </a:t>
            </a:r>
            <a:r>
              <a:rPr lang="nb-NO" sz="24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  <a:hlinkClick r:id="rId4"/>
              </a:rPr>
              <a:t>MinID appen</a:t>
            </a:r>
            <a:r>
              <a:rPr lang="nb-NO" sz="2400" b="1" i="1" dirty="0">
                <a:latin typeface="Georgia" panose="02040502050405020303" pitchFamily="18" charset="0"/>
                <a:cs typeface="Times New Roman" panose="02020603050405020304" pitchFamily="18" charset="0"/>
                <a:hlinkClick r:id="rId4"/>
              </a:rPr>
              <a:t>!</a:t>
            </a:r>
            <a:endParaRPr lang="nb-NO" sz="24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1000"/>
              <a:t>Copyright Aud Gulvik og Thore Stordalen</a:t>
            </a:r>
            <a:endParaRPr lang="nb-NO" sz="1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5" y="806315"/>
            <a:ext cx="10681249" cy="524537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670560" y="928804"/>
            <a:ext cx="1737360" cy="741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9083040" y="5269230"/>
            <a:ext cx="2661920" cy="1087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noFill/>
              <a:latin typeface="Georgia" panose="02040502050405020303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422640" y="698211"/>
            <a:ext cx="2133600" cy="113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Georgia" panose="02040502050405020303" pitchFamily="18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C9F936D-F56C-674B-4642-E80559936903}"/>
              </a:ext>
            </a:extLst>
          </p:cNvPr>
          <p:cNvSpPr txBox="1"/>
          <p:nvPr/>
        </p:nvSpPr>
        <p:spPr>
          <a:xfrm>
            <a:off x="4038600" y="2230077"/>
            <a:ext cx="3594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latin typeface="Georgia" panose="02040502050405020303" pitchFamily="18" charset="0"/>
                <a:hlinkClick r:id="rId4"/>
              </a:rPr>
              <a:t>https://www.helsenorge.no/</a:t>
            </a:r>
            <a:endParaRPr lang="nb-NO" sz="2000" dirty="0">
              <a:latin typeface="Georgia" panose="02040502050405020303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D84D84-B7A0-7376-A589-D9ADAE50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7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Copyright Aud Gulvik og Thore Stordalen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A81A07-14D8-555E-F746-156A5A69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77567"/>
            <a:ext cx="7306137" cy="6224912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558AF48-CAE3-9BC7-CEFF-AFAB42161D5E}"/>
              </a:ext>
            </a:extLst>
          </p:cNvPr>
          <p:cNvCxnSpPr/>
          <p:nvPr/>
        </p:nvCxnSpPr>
        <p:spPr>
          <a:xfrm flipH="1" flipV="1">
            <a:off x="3721020" y="1232928"/>
            <a:ext cx="534389" cy="7956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B2780E-0CA3-7D3C-0B12-CA7AC3F36F92}"/>
              </a:ext>
            </a:extLst>
          </p:cNvPr>
          <p:cNvSpPr txBox="1"/>
          <p:nvPr/>
        </p:nvSpPr>
        <p:spPr>
          <a:xfrm>
            <a:off x="6758114" y="551294"/>
            <a:ext cx="45956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Georgia" panose="02040502050405020303" pitchFamily="18" charset="0"/>
              </a:rPr>
              <a:t>Helsenorge.no – forts.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008AF89-10F8-4602-EA5A-F1D41DB2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7FB-373A-4340-B3FC-B199557EF9F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94BDBB-A9EC-4B94-95B2-1189520E611C}"/>
</file>

<file path=customXml/itemProps2.xml><?xml version="1.0" encoding="utf-8"?>
<ds:datastoreItem xmlns:ds="http://schemas.openxmlformats.org/officeDocument/2006/customXml" ds:itemID="{224F6000-4ADD-49A0-93EB-7728104E4B67}"/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1198</Words>
  <Application>Microsoft Office PowerPoint</Application>
  <PresentationFormat>Widescreen</PresentationFormat>
  <Paragraphs>213</Paragraphs>
  <Slides>27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1" baseType="lpstr">
      <vt:lpstr>Arial</vt:lpstr>
      <vt:lpstr>Wingdings</vt:lpstr>
      <vt:lpstr>Georgia</vt:lpstr>
      <vt:lpstr>Office-tema</vt:lpstr>
      <vt:lpstr>Datakurs</vt:lpstr>
      <vt:lpstr>Hva lærte vi på dag 1?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Hva er personopplysninger?</vt:lpstr>
      <vt:lpstr>..... personopplysninger - forts.</vt:lpstr>
      <vt:lpstr>Sensitive personopplysninger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Gulvik</dc:creator>
  <cp:lastModifiedBy>Aud Gulvik</cp:lastModifiedBy>
  <cp:revision>232</cp:revision>
  <dcterms:created xsi:type="dcterms:W3CDTF">2022-02-08T15:41:03Z</dcterms:created>
  <dcterms:modified xsi:type="dcterms:W3CDTF">2023-12-06T14:57:02Z</dcterms:modified>
</cp:coreProperties>
</file>