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00" r:id="rId3"/>
    <p:sldId id="327" r:id="rId4"/>
    <p:sldId id="265" r:id="rId5"/>
    <p:sldId id="324" r:id="rId6"/>
    <p:sldId id="313" r:id="rId7"/>
    <p:sldId id="315" r:id="rId8"/>
    <p:sldId id="317" r:id="rId9"/>
    <p:sldId id="293" r:id="rId10"/>
    <p:sldId id="271" r:id="rId11"/>
    <p:sldId id="280" r:id="rId12"/>
    <p:sldId id="318" r:id="rId13"/>
    <p:sldId id="288" r:id="rId14"/>
    <p:sldId id="301" r:id="rId15"/>
    <p:sldId id="283" r:id="rId16"/>
    <p:sldId id="282" r:id="rId17"/>
    <p:sldId id="302" r:id="rId18"/>
    <p:sldId id="274" r:id="rId19"/>
    <p:sldId id="266" r:id="rId20"/>
  </p:sldIdLst>
  <p:sldSz cx="12192000" cy="6858000"/>
  <p:notesSz cx="6858000" cy="9144000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F1766-2D4D-4F1E-995B-BD3803AA1597}" v="17" dt="2023-11-19T11:21:53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4" autoAdjust="0"/>
    <p:restoredTop sz="92462" autoAdjust="0"/>
  </p:normalViewPr>
  <p:slideViewPr>
    <p:cSldViewPr snapToGrid="0">
      <p:cViewPr varScale="1">
        <p:scale>
          <a:sx n="63" d="100"/>
          <a:sy n="63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144"/>
    </p:cViewPr>
  </p:sorterViewPr>
  <p:notesViewPr>
    <p:cSldViewPr snapToGrid="0">
      <p:cViewPr varScale="1">
        <p:scale>
          <a:sx n="78" d="100"/>
          <a:sy n="78" d="100"/>
        </p:scale>
        <p:origin x="30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FEB64EB-176F-7051-1801-F49073E5E3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35A96F6-E5E6-91DE-B4A7-51DA111437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7AD82-991B-4257-B2DC-9CAB69E9CD25}" type="datetimeFigureOut">
              <a:rPr lang="nb-NO" smtClean="0">
                <a:latin typeface="Georgia" panose="02040502050405020303" pitchFamily="18" charset="0"/>
              </a:rPr>
              <a:t>06.12.2023</a:t>
            </a:fld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38B9BC2-E04C-8F18-EE6E-076B670F6B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ADF7FBB-F378-389E-81BE-2D44529813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70A8-B07C-4C70-A89B-510812243A56}" type="slidenum">
              <a:rPr lang="nb-NO" smtClean="0">
                <a:latin typeface="Georgia" panose="02040502050405020303" pitchFamily="18" charset="0"/>
              </a:rPr>
              <a:t>‹#›</a:t>
            </a:fld>
            <a:endParaRPr 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6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87BC6467-DFE9-41D7-AA88-92600B570E7A}" type="datetimeFigureOut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D0FBC748-8E91-4A3A-A989-3F52CF4DD31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</a:t>
            </a:r>
            <a:r>
              <a:rPr lang="nb-NO" baseline="0" dirty="0"/>
              <a:t> presenterer oss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2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Nettskjema</a:t>
            </a:r>
            <a:r>
              <a:rPr lang="nb-NO" baseline="0" dirty="0"/>
              <a:t> = Innmelding Seniornett Larvik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52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87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51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74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750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04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97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6FCD2F67-DED0-4097-AF0E-EDD638507340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35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447B7EAC-F3BC-4411-8813-34EB92CD5676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56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1CB3A00C-71E3-43D7-9F3B-E38F4C2546E4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63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03204DBF-4035-40CD-BD87-0DDF54B1CF97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85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685284E5-F1AF-444E-9220-EF77842AEF5C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59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1DC67C0C-4284-4540-AC52-4DB00C92D50F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76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5FE1E7D5-7273-4EEA-B2D9-C6C187EFA0E8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08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E577CED5-5AEA-426D-99DA-0F0F2B6700F7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09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9DE31005-0DDE-41AB-82B1-F4E746B464CC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380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992C6ABA-EBC8-429C-8ACF-D341C2912744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773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F7D68605-6C83-4493-983F-2FA04BB25716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0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4E202D95-A8EE-486E-891D-D186CC745F4F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859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1360F6F1-672A-4667-9EC0-83C16044790A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048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49E4F9BA-554F-4555-A387-01DB87C9435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841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B3EC5765-AF85-4F8D-BFA5-CC4D5F79F472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86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F9169282-DE92-43D8-BCE0-3D68138FC60B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23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685F96C4-74D0-4A24-8D11-333E1B528AC4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9CAE7554-548A-41F6-8503-C1032A1E787F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EA61FA7E-66C8-4331-9526-21850B41B52B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00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474E3B09-03C5-415E-9F84-F47FD118C66D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88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58A85E6A-D229-495E-8D7D-279E46DED6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7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5FCCE428-07D8-4E27-B2D5-FC2F8D2A1D3B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36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4645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n-NO"/>
              <a:t>©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E5217FB-373A-4340-B3FC-B199557EF9F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416360-7563-F8B8-2ECE-7390C4034C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24600"/>
            <a:ext cx="2428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470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n-NO"/>
              <a:t>©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E5217FB-373A-4340-B3FC-B199557EF9F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BB5092-D7AD-5C4B-02CB-7C07449165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24600"/>
            <a:ext cx="2428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jemsol.n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xreg.no/larvikinnmelding/seniornett" TargetMode="External"/><Relationship Id="rId2" Type="http://schemas.openxmlformats.org/officeDocument/2006/relationships/hyperlink" Target="https://www.seniornett-larvik.n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u/0/#inbo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u/0/#inbo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1598" y="1623354"/>
            <a:ext cx="3956445" cy="1005938"/>
          </a:xfrm>
        </p:spPr>
        <p:txBody>
          <a:bodyPr>
            <a:normAutofit fontScale="90000"/>
          </a:bodyPr>
          <a:lstStyle/>
          <a:p>
            <a:pPr algn="l"/>
            <a:r>
              <a:rPr lang="nb-NO" sz="6600" b="1" dirty="0"/>
              <a:t>Datakurs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52104" y="4320316"/>
            <a:ext cx="4811486" cy="1066801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sz="3600" dirty="0">
                <a:solidFill>
                  <a:schemeClr val="tx1"/>
                </a:solidFill>
              </a:rPr>
              <a:t>Seniornett</a:t>
            </a:r>
          </a:p>
          <a:p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785016" y="2977523"/>
            <a:ext cx="234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Georgia" panose="02040502050405020303" pitchFamily="18" charset="0"/>
                <a:cs typeface="Times New Roman" panose="02020603050405020304" pitchFamily="18" charset="0"/>
              </a:rPr>
              <a:t>Del 3</a:t>
            </a:r>
          </a:p>
        </p:txBody>
      </p:sp>
      <p:pic>
        <p:nvPicPr>
          <p:cNvPr id="8" name="Bild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16827" y="1278698"/>
            <a:ext cx="6019802" cy="4001984"/>
          </a:xfrm>
          <a:prstGeom prst="rect">
            <a:avLst/>
          </a:prstGeo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684020" y="477750"/>
            <a:ext cx="3159035" cy="2790702"/>
          </a:xfrm>
          <a:prstGeom prst="wedgeEllipseCallout">
            <a:avLst>
              <a:gd name="adj1" fmla="val -60708"/>
              <a:gd name="adj2" fmla="val 5179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Mormor!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Jeg så en rød brannbil på nettet! Vil du kjøpe den til meg?</a:t>
            </a:r>
          </a:p>
        </p:txBody>
      </p:sp>
      <p:sp>
        <p:nvSpPr>
          <p:cNvPr id="5" name="Rektangel 4"/>
          <p:cNvSpPr/>
          <p:nvPr/>
        </p:nvSpPr>
        <p:spPr>
          <a:xfrm>
            <a:off x="9794123" y="5258205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u="sng" dirty="0">
                <a:solidFill>
                  <a:srgbClr val="0000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unsplash.com</a:t>
            </a:r>
            <a:endParaRPr lang="nb-NO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492A59-D5C5-DCAE-F698-68720E30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© Aud Gulvik og Thore Stordalen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5D1681B-D8EB-AABE-E578-F09B1059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25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75" y="4144105"/>
            <a:ext cx="9142915" cy="230622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521979" y="1221395"/>
            <a:ext cx="888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Tekstlinjen ligger i bunnen i ny e-post</a:t>
            </a:r>
          </a:p>
        </p:txBody>
      </p:sp>
      <p:cxnSp>
        <p:nvCxnSpPr>
          <p:cNvPr id="7" name="Rett pilkobling 6"/>
          <p:cNvCxnSpPr>
            <a:cxnSpLocks/>
          </p:cNvCxnSpPr>
          <p:nvPr/>
        </p:nvCxnSpPr>
        <p:spPr>
          <a:xfrm>
            <a:off x="2265292" y="2555418"/>
            <a:ext cx="1415168" cy="30584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>
            <a:off x="5669280" y="3932446"/>
            <a:ext cx="0" cy="9859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>
            <a:cxnSpLocks/>
          </p:cNvCxnSpPr>
          <p:nvPr/>
        </p:nvCxnSpPr>
        <p:spPr>
          <a:xfrm flipH="1">
            <a:off x="6210464" y="3166644"/>
            <a:ext cx="750898" cy="17517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8678356" y="3864354"/>
            <a:ext cx="0" cy="9859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10129520" y="3254922"/>
            <a:ext cx="35758" cy="1709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>
            <a:cxnSpLocks/>
          </p:cNvCxnSpPr>
          <p:nvPr/>
        </p:nvCxnSpPr>
        <p:spPr>
          <a:xfrm>
            <a:off x="3591172" y="3254922"/>
            <a:ext cx="792868" cy="1709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450641" y="463051"/>
            <a:ext cx="933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Rediger (formatér) tekst i </a:t>
            </a:r>
            <a:r>
              <a:rPr lang="nb-NO" sz="40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G-mail  </a:t>
            </a:r>
          </a:p>
        </p:txBody>
      </p:sp>
      <p:pic>
        <p:nvPicPr>
          <p:cNvPr id="13" name="Plassholder for innhold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76764" y="559791"/>
            <a:ext cx="727957" cy="536441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7157346" y="3366663"/>
            <a:ext cx="2850845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1. Punktmerking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470304" y="1920185"/>
            <a:ext cx="8882741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Klikk på </a:t>
            </a:r>
            <a:r>
              <a:rPr lang="nb-NO" sz="2800" b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A</a:t>
            </a: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for å hente fram kommandolinjen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4589023" y="3297017"/>
            <a:ext cx="2006777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Fet skrift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455306" y="2643424"/>
            <a:ext cx="231102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Skråskrift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2790267" y="2643424"/>
            <a:ext cx="204299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Skrifttype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9483044" y="2643424"/>
            <a:ext cx="1870756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Innrykk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0B8E03E-18F5-A0FD-D8D5-DE34C690F1A3}"/>
              </a:ext>
            </a:extLst>
          </p:cNvPr>
          <p:cNvSpPr txBox="1"/>
          <p:nvPr/>
        </p:nvSpPr>
        <p:spPr>
          <a:xfrm>
            <a:off x="4275259" y="3928474"/>
            <a:ext cx="1076708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Skrift Størrelse</a:t>
            </a:r>
          </a:p>
        </p:txBody>
      </p: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1C8B3D42-479F-EFAA-4E26-77F836A11C95}"/>
              </a:ext>
            </a:extLst>
          </p:cNvPr>
          <p:cNvCxnSpPr>
            <a:cxnSpLocks/>
          </p:cNvCxnSpPr>
          <p:nvPr/>
        </p:nvCxnSpPr>
        <p:spPr>
          <a:xfrm>
            <a:off x="4952568" y="4535853"/>
            <a:ext cx="166745" cy="351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BC5632F-C75C-138B-14FB-5F4B9D7B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48654" y="464374"/>
            <a:ext cx="1071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Rediger (formatér) tekst i </a:t>
            </a:r>
            <a:r>
              <a:rPr lang="nb-NO" sz="40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E-post for W.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5F0A6A7-A3F7-D048-94F6-3EDAE4BC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" y="1336858"/>
            <a:ext cx="5095832" cy="51235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B2DD8C1-9A1F-542D-DD1B-9A27F792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821" y="1330430"/>
            <a:ext cx="5095830" cy="361639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2409CA6-D22A-FA56-D710-CE61168E34B5}"/>
              </a:ext>
            </a:extLst>
          </p:cNvPr>
          <p:cNvSpPr txBox="1"/>
          <p:nvPr/>
        </p:nvSpPr>
        <p:spPr>
          <a:xfrm>
            <a:off x="231065" y="2979624"/>
            <a:ext cx="2157437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Skrifttype</a:t>
            </a:r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8C403EDE-490E-8CAE-639A-3486AF4F3D13}"/>
              </a:ext>
            </a:extLst>
          </p:cNvPr>
          <p:cNvCxnSpPr>
            <a:cxnSpLocks/>
          </p:cNvCxnSpPr>
          <p:nvPr/>
        </p:nvCxnSpPr>
        <p:spPr>
          <a:xfrm flipV="1">
            <a:off x="1490870" y="1987826"/>
            <a:ext cx="1133060" cy="9262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F66422A-57DA-E014-6DEB-3C4EFA8D1BE8}"/>
              </a:ext>
            </a:extLst>
          </p:cNvPr>
          <p:cNvSpPr txBox="1"/>
          <p:nvPr/>
        </p:nvSpPr>
        <p:spPr>
          <a:xfrm>
            <a:off x="3869230" y="3713980"/>
            <a:ext cx="215565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latin typeface="Georgia" panose="02040502050405020303" pitchFamily="18" charset="0"/>
                <a:cs typeface="Times New Roman" panose="02020603050405020304" pitchFamily="18" charset="0"/>
              </a:rPr>
              <a:t>Skrift Størrelse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A176781-DDC6-B646-C91D-F9E5F5A61E57}"/>
              </a:ext>
            </a:extLst>
          </p:cNvPr>
          <p:cNvCxnSpPr>
            <a:cxnSpLocks/>
          </p:cNvCxnSpPr>
          <p:nvPr/>
        </p:nvCxnSpPr>
        <p:spPr>
          <a:xfrm flipH="1" flipV="1">
            <a:off x="4179285" y="2703443"/>
            <a:ext cx="144237" cy="8703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22DFA39-EDBB-7DDC-26E2-FA03B1379752}"/>
              </a:ext>
            </a:extLst>
          </p:cNvPr>
          <p:cNvSpPr txBox="1"/>
          <p:nvPr/>
        </p:nvSpPr>
        <p:spPr>
          <a:xfrm>
            <a:off x="8610600" y="2703443"/>
            <a:ext cx="2623457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Innrykk, etc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F388DB1E-AAC9-6787-A8D8-5615251F46DF}"/>
              </a:ext>
            </a:extLst>
          </p:cNvPr>
          <p:cNvCxnSpPr>
            <a:cxnSpLocks/>
          </p:cNvCxnSpPr>
          <p:nvPr/>
        </p:nvCxnSpPr>
        <p:spPr>
          <a:xfrm flipH="1" flipV="1">
            <a:off x="7922072" y="2067339"/>
            <a:ext cx="1124664" cy="4671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29ED68-551F-385F-A7AC-6E9F985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1856251" y="2943735"/>
            <a:ext cx="93175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Stopp «abonnements-mailer» fra butikker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Åpne mailen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b-NO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Scroll</a:t>
            </a: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til bunnen av e-posten (bunnteksten)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Les teksten og meld deg av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856251" y="570649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Stopp søppelpost: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Høyreklikk på e-posten uten å åpne den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Før musen ned til Søppelpost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Og klikk på Blokker avsender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65AF7FE-15EC-2859-7C1D-64426386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22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2135578" y="1021279"/>
            <a:ext cx="7920841" cy="52014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nb-NO" sz="3200" i="1" dirty="0">
              <a:latin typeface="Georgia" panose="02040502050405020303" pitchFamily="18" charset="0"/>
            </a:endParaRPr>
          </a:p>
          <a:p>
            <a:pPr algn="ctr"/>
            <a:r>
              <a:rPr lang="nb-NO" sz="3600" b="1" dirty="0">
                <a:latin typeface="Georgia" panose="02040502050405020303" pitchFamily="18" charset="0"/>
              </a:rPr>
              <a:t>Husk at du også </a:t>
            </a:r>
            <a:r>
              <a:rPr lang="nb-NO" sz="3600" b="1" i="1" dirty="0">
                <a:latin typeface="Georgia" panose="02040502050405020303" pitchFamily="18" charset="0"/>
              </a:rPr>
              <a:t>må slette </a:t>
            </a:r>
          </a:p>
          <a:p>
            <a:pPr algn="ctr"/>
            <a:r>
              <a:rPr lang="nb-NO" sz="3600" b="1" dirty="0">
                <a:latin typeface="Georgia" panose="02040502050405020303" pitchFamily="18" charset="0"/>
              </a:rPr>
              <a:t>det som </a:t>
            </a:r>
            <a:r>
              <a:rPr lang="nb-NO" sz="3600" b="1" i="1" dirty="0">
                <a:latin typeface="Georgia" panose="02040502050405020303" pitchFamily="18" charset="0"/>
              </a:rPr>
              <a:t>er i Papirkurven.</a:t>
            </a:r>
          </a:p>
          <a:p>
            <a:pPr algn="ctr"/>
            <a:r>
              <a:rPr lang="nb-NO" sz="3600" b="1" i="1" dirty="0">
                <a:latin typeface="Georgia" panose="02040502050405020303" pitchFamily="18" charset="0"/>
              </a:rPr>
              <a:t> (Slettede elementer) !</a:t>
            </a:r>
          </a:p>
          <a:p>
            <a:pPr algn="ctr"/>
            <a:endParaRPr lang="nb-NO" sz="3200" i="1" dirty="0">
              <a:latin typeface="Georgia" panose="02040502050405020303" pitchFamily="18" charset="0"/>
            </a:endParaRPr>
          </a:p>
          <a:p>
            <a:pPr algn="ctr"/>
            <a:endParaRPr lang="nb-NO" sz="3200" i="1" dirty="0">
              <a:latin typeface="Georgia" panose="02040502050405020303" pitchFamily="18" charset="0"/>
            </a:endParaRPr>
          </a:p>
          <a:p>
            <a:pPr algn="ctr"/>
            <a:endParaRPr lang="nb-NO" sz="3200" i="1" dirty="0">
              <a:latin typeface="Georgia" panose="02040502050405020303" pitchFamily="18" charset="0"/>
            </a:endParaRPr>
          </a:p>
          <a:p>
            <a:pPr algn="ctr"/>
            <a:endParaRPr lang="nb-NO" sz="3200" i="1" dirty="0">
              <a:latin typeface="Georgia" panose="02040502050405020303" pitchFamily="18" charset="0"/>
            </a:endParaRPr>
          </a:p>
          <a:p>
            <a:pPr algn="ctr"/>
            <a:endParaRPr lang="nb-NO" sz="3200" i="1" dirty="0">
              <a:latin typeface="Georgia" panose="02040502050405020303" pitchFamily="18" charset="0"/>
            </a:endParaRPr>
          </a:p>
          <a:p>
            <a:pPr algn="ctr"/>
            <a:endParaRPr lang="nb-NO" sz="3200" i="1" dirty="0">
              <a:latin typeface="Georgia" panose="02040502050405020303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237" y="3384484"/>
            <a:ext cx="2067522" cy="236097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D0A349-B548-D00E-3C87-B9B0D1C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23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878515"/>
            <a:ext cx="10414470" cy="5093005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1564640" y="5987018"/>
            <a:ext cx="89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latin typeface="Georgia" panose="02040502050405020303" pitchFamily="18" charset="0"/>
              </a:rPr>
              <a:t>www.facebook.com/search/top?q=hjemsol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24933" y="114838"/>
            <a:ext cx="969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Eks. på handel på internett: </a:t>
            </a: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hjemsol.no</a:t>
            </a:r>
            <a:endParaRPr lang="nb-N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88AF43-7A57-288D-F539-38306911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88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44" y="1976137"/>
            <a:ext cx="5784979" cy="43802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kstSylinder 3"/>
          <p:cNvSpPr txBox="1"/>
          <p:nvPr/>
        </p:nvSpPr>
        <p:spPr>
          <a:xfrm>
            <a:off x="287681" y="655687"/>
            <a:ext cx="11638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Bruk </a:t>
            </a:r>
            <a:r>
              <a:rPr lang="nb-NO" sz="4000" b="1" i="1" u="sng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alltid kredittkort </a:t>
            </a:r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ved betaling på netthandel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3B243B-8356-A925-85B7-9EC6E3E7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79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1530626" y="1854555"/>
            <a:ext cx="51713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Gå til:</a:t>
            </a:r>
          </a:p>
          <a:p>
            <a:r>
              <a:rPr lang="nb-NO" sz="32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seniornett-larvik.no</a:t>
            </a:r>
            <a:endParaRPr lang="nb-NO" sz="3200" b="1" i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nb-NO" sz="3200" b="1" i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nb-NO" sz="3200" b="1" i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Vi gjør dette som en øvelse, men det er selvfølgelig lov å melde seg inn! </a:t>
            </a:r>
          </a:p>
          <a:p>
            <a:r>
              <a:rPr lang="nb-NO" sz="2400" b="1" i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		(Kr 370,- pr. år)</a:t>
            </a:r>
          </a:p>
        </p:txBody>
      </p:sp>
      <p:pic>
        <p:nvPicPr>
          <p:cNvPr id="6" name="Bild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529" y="2438612"/>
            <a:ext cx="4532056" cy="298418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8B60-21E4-A557-EC47-FD867C0E7711}"/>
              </a:ext>
            </a:extLst>
          </p:cNvPr>
          <p:cNvSpPr txBox="1"/>
          <p:nvPr/>
        </p:nvSpPr>
        <p:spPr>
          <a:xfrm>
            <a:off x="772768" y="746920"/>
            <a:ext cx="9506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Nå skal vi fylle ut et nettskjema: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AF64885-74CB-39D1-6971-BA19701A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9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1EBD52-D102-F65F-CD35-8A8527D5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193"/>
            <a:ext cx="9410700" cy="920750"/>
          </a:xfrm>
        </p:spPr>
        <p:txBody>
          <a:bodyPr>
            <a:normAutofit fontScale="90000"/>
          </a:bodyPr>
          <a:lstStyle/>
          <a:p>
            <a:r>
              <a:rPr lang="nb-NO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Vi lager undermapper i </a:t>
            </a:r>
            <a:r>
              <a:rPr lang="nb-NO" sz="40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Bilder-mappen</a:t>
            </a:r>
            <a:endParaRPr lang="nb-NO" sz="4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E21497-E783-00DD-4DC2-A3420A31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439"/>
            <a:ext cx="6893716" cy="51253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>
                <a:cs typeface="Times New Roman" panose="02020603050405020304" pitchFamily="18" charset="0"/>
              </a:rPr>
              <a:t>Åpne filutforskeren, høyre-klikk på 					</a:t>
            </a:r>
            <a:r>
              <a:rPr lang="nb-NO" i="1" u="sng" dirty="0">
                <a:cs typeface="Times New Roman" panose="02020603050405020304" pitchFamily="18" charset="0"/>
              </a:rPr>
              <a:t>Bilder-mappen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cs typeface="Times New Roman" panose="02020603050405020304" pitchFamily="18" charset="0"/>
              </a:rPr>
              <a:t>Pek på </a:t>
            </a:r>
            <a:r>
              <a:rPr lang="nb-NO" i="1" u="sng" dirty="0">
                <a:cs typeface="Times New Roman" panose="02020603050405020304" pitchFamily="18" charset="0"/>
              </a:rPr>
              <a:t>Ny</a:t>
            </a:r>
            <a:r>
              <a:rPr lang="nb-NO" dirty="0">
                <a:cs typeface="Times New Roman" panose="02020603050405020304" pitchFamily="18" charset="0"/>
              </a:rPr>
              <a:t>, og velg </a:t>
            </a:r>
            <a:r>
              <a:rPr lang="nb-NO" i="1" u="sng" dirty="0">
                <a:cs typeface="Times New Roman" panose="02020603050405020304" pitchFamily="18" charset="0"/>
              </a:rPr>
              <a:t>Mappe</a:t>
            </a:r>
            <a:r>
              <a:rPr lang="nb-NO" i="1" dirty="0">
                <a:cs typeface="Times New Roman" panose="02020603050405020304" pitchFamily="18" charset="0"/>
              </a:rPr>
              <a:t> </a:t>
            </a:r>
            <a:r>
              <a:rPr lang="nb-NO" dirty="0">
                <a:cs typeface="Times New Roman" panose="02020603050405020304" pitchFamily="18" charset="0"/>
              </a:rPr>
              <a:t>til høyre</a:t>
            </a:r>
            <a:endParaRPr lang="nb-NO" i="1" dirty="0"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cs typeface="Times New Roman" panose="02020603050405020304" pitchFamily="18" charset="0"/>
              </a:rPr>
              <a:t>Gi mappen navn, årstallet </a:t>
            </a:r>
            <a:r>
              <a:rPr lang="nb-NO" i="1" u="sng" dirty="0">
                <a:cs typeface="Times New Roman" panose="02020603050405020304" pitchFamily="18" charset="0"/>
              </a:rPr>
              <a:t>2023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cs typeface="Times New Roman" panose="02020603050405020304" pitchFamily="18" charset="0"/>
              </a:rPr>
              <a:t>Så kan vi </a:t>
            </a:r>
            <a:r>
              <a:rPr lang="nb-NO" i="1" dirty="0">
                <a:cs typeface="Times New Roman" panose="02020603050405020304" pitchFamily="18" charset="0"/>
              </a:rPr>
              <a:t>Høyre-klikke</a:t>
            </a:r>
            <a:r>
              <a:rPr lang="nb-NO" dirty="0">
                <a:cs typeface="Times New Roman" panose="02020603050405020304" pitchFamily="18" charset="0"/>
              </a:rPr>
              <a:t> på mappen </a:t>
            </a:r>
            <a:r>
              <a:rPr lang="nb-NO" i="1" dirty="0">
                <a:cs typeface="Times New Roman" panose="02020603050405020304" pitchFamily="18" charset="0"/>
              </a:rPr>
              <a:t>2023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cs typeface="Times New Roman" panose="02020603050405020304" pitchFamily="18" charset="0"/>
              </a:rPr>
              <a:t>Se pkt. 2, pek på </a:t>
            </a:r>
            <a:r>
              <a:rPr lang="nb-NO" i="1" u="sng" dirty="0">
                <a:cs typeface="Times New Roman" panose="02020603050405020304" pitchFamily="18" charset="0"/>
              </a:rPr>
              <a:t>Ny</a:t>
            </a:r>
            <a:r>
              <a:rPr lang="nb-NO" dirty="0">
                <a:cs typeface="Times New Roman" panose="02020603050405020304" pitchFamily="18" charset="0"/>
              </a:rPr>
              <a:t>, og velg </a:t>
            </a:r>
            <a:r>
              <a:rPr lang="nb-NO" i="1" u="sng" dirty="0">
                <a:cs typeface="Times New Roman" panose="02020603050405020304" pitchFamily="18" charset="0"/>
              </a:rPr>
              <a:t>Mappe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cs typeface="Times New Roman" panose="02020603050405020304" pitchFamily="18" charset="0"/>
              </a:rPr>
              <a:t>Den nye undermappen kaller vi </a:t>
            </a:r>
            <a:r>
              <a:rPr lang="nb-NO" i="1" dirty="0">
                <a:cs typeface="Times New Roman" panose="02020603050405020304" pitchFamily="18" charset="0"/>
              </a:rPr>
              <a:t>Januar</a:t>
            </a:r>
          </a:p>
          <a:p>
            <a:pPr marL="514350" indent="-514350">
              <a:buFont typeface="+mj-lt"/>
              <a:buAutoNum type="arabicPeriod"/>
            </a:pPr>
            <a:r>
              <a:rPr lang="nb-NO" i="1" dirty="0">
                <a:cs typeface="Times New Roman" panose="02020603050405020304" pitchFamily="18" charset="0"/>
              </a:rPr>
              <a:t>Gjenta pkt. 4 og 2 for å lage flere under-mapper, for månedene </a:t>
            </a:r>
            <a:r>
              <a:rPr lang="nb-NO" i="1" dirty="0" err="1">
                <a:cs typeface="Times New Roman" panose="02020603050405020304" pitchFamily="18" charset="0"/>
              </a:rPr>
              <a:t>febr</a:t>
            </a:r>
            <a:r>
              <a:rPr lang="nb-NO" i="1" dirty="0">
                <a:cs typeface="Times New Roman" panose="02020603050405020304" pitchFamily="18" charset="0"/>
              </a:rPr>
              <a:t>-mars osv.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       Tilsvarende fremgangsmåte i mappen </a:t>
            </a:r>
            <a:r>
              <a:rPr lang="nb-NO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Dokumenter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A19EFB8-5E34-2901-90A2-919A2930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©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986517-5D65-B124-FE1E-177D707F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7" name="Bilde 3">
            <a:extLst>
              <a:ext uri="{FF2B5EF4-FFF2-40B4-BE49-F238E27FC236}">
                <a16:creationId xmlns:a16="http://schemas.microsoft.com/office/drawing/2014/main" id="{A00040AB-5242-EA7E-2C02-E630DE73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16" y="1084950"/>
            <a:ext cx="4405313" cy="2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C7526682-D5B7-D9B4-0F40-0EED0CB3ECD0}"/>
              </a:ext>
            </a:extLst>
          </p:cNvPr>
          <p:cNvCxnSpPr>
            <a:cxnSpLocks/>
          </p:cNvCxnSpPr>
          <p:nvPr/>
        </p:nvCxnSpPr>
        <p:spPr>
          <a:xfrm flipV="1">
            <a:off x="7144789" y="1276141"/>
            <a:ext cx="753215" cy="6129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9D061F8-6A2E-9C9B-312E-28E0BF3B1B78}"/>
              </a:ext>
            </a:extLst>
          </p:cNvPr>
          <p:cNvCxnSpPr>
            <a:cxnSpLocks/>
          </p:cNvCxnSpPr>
          <p:nvPr/>
        </p:nvCxnSpPr>
        <p:spPr>
          <a:xfrm>
            <a:off x="7013749" y="2582426"/>
            <a:ext cx="2711276" cy="9132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Bilde 3">
            <a:extLst>
              <a:ext uri="{FF2B5EF4-FFF2-40B4-BE49-F238E27FC236}">
                <a16:creationId xmlns:a16="http://schemas.microsoft.com/office/drawing/2014/main" id="{FB685D46-F6B0-AA3A-0C34-879F6590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16" y="3919352"/>
            <a:ext cx="3202784" cy="28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E6622DE8-FE10-A01C-D2E6-367E47B9C247}"/>
              </a:ext>
            </a:extLst>
          </p:cNvPr>
          <p:cNvCxnSpPr>
            <a:cxnSpLocks/>
          </p:cNvCxnSpPr>
          <p:nvPr/>
        </p:nvCxnSpPr>
        <p:spPr>
          <a:xfrm>
            <a:off x="6822831" y="3607358"/>
            <a:ext cx="1282944" cy="73976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D9C3D54F-B7A2-88C3-90E5-A5F79EA126D0}"/>
              </a:ext>
            </a:extLst>
          </p:cNvPr>
          <p:cNvCxnSpPr>
            <a:cxnSpLocks/>
          </p:cNvCxnSpPr>
          <p:nvPr/>
        </p:nvCxnSpPr>
        <p:spPr>
          <a:xfrm>
            <a:off x="7731916" y="4737100"/>
            <a:ext cx="492921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456510" y="755754"/>
            <a:ext cx="552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Neste gang skal vi…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656808" y="1799773"/>
            <a:ext cx="9448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Repetere og svare på spørsmål</a:t>
            </a:r>
          </a:p>
          <a:p>
            <a:pPr marL="355600" lvl="0" indent="-355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55600" lvl="0" indent="-355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Snakke om skylagring.</a:t>
            </a:r>
          </a:p>
          <a:p>
            <a:pPr marL="355600" lvl="0" indent="-355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55600" lvl="0" indent="-355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Gjennomføre et digitalt møte på Zoom</a:t>
            </a:r>
          </a:p>
          <a:p>
            <a:pPr marL="355600" lvl="0" indent="-355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55600" lvl="0" indent="-355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Hva vil du lære mer om? (Avslutning)</a:t>
            </a:r>
          </a:p>
        </p:txBody>
      </p:sp>
      <p:pic>
        <p:nvPicPr>
          <p:cNvPr id="5" name="Bild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388860" y="2737017"/>
            <a:ext cx="1529080" cy="901065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B1F751-CE97-5810-EF23-9B750117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06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29D92AC-147F-743A-BBB2-ECFAA189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7" y="443781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70C0"/>
                </a:solidFill>
                <a:cs typeface="Times New Roman" panose="02020603050405020304" pitchFamily="18" charset="0"/>
              </a:rPr>
              <a:t>Hva lærte vi på dag 2?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CAF57-5490-549C-B568-A1D950B5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67" y="1881979"/>
            <a:ext cx="11185100" cy="4396158"/>
          </a:xfrm>
        </p:spPr>
        <p:txBody>
          <a:bodyPr>
            <a:noAutofit/>
          </a:bodyPr>
          <a:lstStyle/>
          <a:p>
            <a:pPr marL="263525" indent="-263525"/>
            <a:r>
              <a:rPr lang="nb-NO" sz="3200" dirty="0">
                <a:cs typeface="Times New Roman" panose="02020603050405020304" pitchFamily="18" charset="0"/>
              </a:rPr>
              <a:t> </a:t>
            </a:r>
            <a:r>
              <a:rPr lang="nb-NO" sz="3200" b="1" dirty="0">
                <a:cs typeface="Times New Roman" panose="02020603050405020304" pitchFamily="18" charset="0"/>
              </a:rPr>
              <a:t>Ble kjent med offentlige tjenester på nett</a:t>
            </a:r>
          </a:p>
          <a:p>
            <a:pPr marL="263525" indent="-263525"/>
            <a:r>
              <a:rPr lang="nb-NO" sz="3200" b="1" dirty="0">
                <a:cs typeface="Times New Roman" panose="02020603050405020304" pitchFamily="18" charset="0"/>
              </a:rPr>
              <a:t> Vi festet snarveier til «favorittlinjen»</a:t>
            </a:r>
          </a:p>
          <a:p>
            <a:pPr marL="263525" indent="-263525"/>
            <a:r>
              <a:rPr lang="nb-NO" sz="3200" b="1" dirty="0">
                <a:cs typeface="Times New Roman" panose="02020603050405020304" pitchFamily="18" charset="0"/>
              </a:rPr>
              <a:t> Søkte info på nett, med smarte søk</a:t>
            </a:r>
          </a:p>
          <a:p>
            <a:pPr marL="263525" indent="-263525"/>
            <a:r>
              <a:rPr lang="nb-NO" sz="3200" b="1" dirty="0">
                <a:cs typeface="Times New Roman" panose="02020603050405020304" pitchFamily="18" charset="0"/>
              </a:rPr>
              <a:t> Husk fordelen med «frasesøk»</a:t>
            </a:r>
          </a:p>
          <a:p>
            <a:pPr marL="263525" indent="-263525"/>
            <a:r>
              <a:rPr lang="nb-NO" sz="3200" b="1" dirty="0">
                <a:cs typeface="Times New Roman" panose="02020603050405020304" pitchFamily="18" charset="0"/>
              </a:rPr>
              <a:t> Opphavsrett til bilder på nett</a:t>
            </a:r>
          </a:p>
          <a:p>
            <a:pPr marL="263525" indent="-263525"/>
            <a:r>
              <a:rPr lang="nb-NO" sz="3200" b="1" dirty="0">
                <a:cs typeface="Times New Roman" panose="02020603050405020304" pitchFamily="18" charset="0"/>
              </a:rPr>
              <a:t> Personvern og sensitive opplysninger</a:t>
            </a:r>
          </a:p>
          <a:p>
            <a:pPr marL="263525" indent="-263525"/>
            <a:r>
              <a:rPr lang="nb-NO" sz="3200" b="1" dirty="0">
                <a:cs typeface="Times New Roman" panose="02020603050405020304" pitchFamily="18" charset="0"/>
              </a:rPr>
              <a:t> Diskopprydding, huk av i alle boksen</a:t>
            </a:r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245DE44-3C13-96AA-5944-3EFEC560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Aud Gulvik og Thore Stordalen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43BC9FA-D3A2-0F50-6CD2-E89C8F3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3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48138" y="1840632"/>
            <a:ext cx="106631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Lage signatur, skrive e-post og legge ved bilde og link </a:t>
            </a:r>
          </a:p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Redigere teksten i en e-post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Handle på nettet og opprette brukerkonto</a:t>
            </a:r>
            <a:b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nb-NO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Fylle ut et nettskjema (Seniornett innmelding)</a:t>
            </a:r>
            <a:b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nb-NO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Lage </a:t>
            </a:r>
            <a:r>
              <a:rPr lang="nb-NO" sz="2800" b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undermapper</a:t>
            </a: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i </a:t>
            </a:r>
            <a:r>
              <a:rPr lang="nb-NO" sz="2800" b="1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Bilder</a:t>
            </a: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- og </a:t>
            </a:r>
            <a:r>
              <a:rPr lang="nb-NO" sz="2800" b="1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Dokumenter</a:t>
            </a: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-mappene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32415" t="2488" r="4485" b="36298"/>
          <a:stretch/>
        </p:blipFill>
        <p:spPr>
          <a:xfrm>
            <a:off x="9545957" y="2486584"/>
            <a:ext cx="2269066" cy="163670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14DD764-B68F-D228-E17E-865AA02D4E72}"/>
              </a:ext>
            </a:extLst>
          </p:cNvPr>
          <p:cNvSpPr txBox="1"/>
          <p:nvPr/>
        </p:nvSpPr>
        <p:spPr>
          <a:xfrm>
            <a:off x="784054" y="742950"/>
            <a:ext cx="3430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 dag skal vi</a:t>
            </a:r>
            <a:endParaRPr lang="nb-NO" sz="4000" i="1" dirty="0">
              <a:latin typeface="Georgia" panose="02040502050405020303" pitchFamily="18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E9E7A2-9EBE-A942-00C7-48BE1B8B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3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41082" y="944939"/>
            <a:ext cx="4543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G-mail</a:t>
            </a:r>
            <a:r>
              <a:rPr lang="nb-NO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b="1" dirty="0">
                <a:latin typeface="Georgia" panose="02040502050405020303" pitchFamily="18" charset="0"/>
                <a:cs typeface="Times New Roman" panose="02020603050405020304" pitchFamily="18" charset="0"/>
              </a:rPr>
              <a:t>(i nettleser)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192628" y="956189"/>
            <a:ext cx="572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E-post for Windows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B101466-0969-4A74-9B19-9519D220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4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C40897B-8790-C345-C3F1-42C5CDC8CE09}"/>
              </a:ext>
            </a:extLst>
          </p:cNvPr>
          <p:cNvSpPr txBox="1"/>
          <p:nvPr/>
        </p:nvSpPr>
        <p:spPr>
          <a:xfrm>
            <a:off x="6207816" y="1854138"/>
            <a:ext cx="56481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Klikk på </a:t>
            </a:r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Tannhjulet</a:t>
            </a: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nede til høyre i det blå feltet</a:t>
            </a:r>
            <a:b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nb-NO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Klikk på </a:t>
            </a:r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Signatur</a:t>
            </a: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på høyre side</a:t>
            </a:r>
            <a:b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nb-NO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Skriv signaturen, og huk av for </a:t>
            </a:r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Bruk på alle kontoer</a:t>
            </a:r>
            <a:endParaRPr lang="nb-NO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Lagre til slutt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0B77FD4-F204-4B7B-EEDF-37158D981FE6}"/>
              </a:ext>
            </a:extLst>
          </p:cNvPr>
          <p:cNvSpPr txBox="1"/>
          <p:nvPr/>
        </p:nvSpPr>
        <p:spPr>
          <a:xfrm>
            <a:off x="447811" y="1853738"/>
            <a:ext cx="56481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Klikk på </a:t>
            </a: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Tannhjulet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oppe til høyre, og velg </a:t>
            </a: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Se alle…..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Scroll/rull langt nedover til </a:t>
            </a: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Signatur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og klikk </a:t>
            </a: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Opprett ny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Skriv </a:t>
            </a: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Komplett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, klikk </a:t>
            </a: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Lag </a:t>
            </a:r>
            <a:r>
              <a:rPr kumimoji="0" lang="nb-NO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og skriv inn signaturen, velg </a:t>
            </a:r>
            <a:br>
              <a:rPr kumimoji="0" lang="nb-NO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For ny e-post, bruk</a:t>
            </a:r>
            <a:endParaRPr kumimoji="0" lang="nb-NO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Scroll helt ned for </a:t>
            </a:r>
            <a:r>
              <a:rPr kumimoji="0" lang="nb-NO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å Lagre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41B3A3D-556E-18ED-708B-317C11FCC33D}"/>
              </a:ext>
            </a:extLst>
          </p:cNvPr>
          <p:cNvSpPr txBox="1"/>
          <p:nvPr/>
        </p:nvSpPr>
        <p:spPr>
          <a:xfrm>
            <a:off x="447810" y="237053"/>
            <a:ext cx="617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Vi lager en signatur</a:t>
            </a:r>
          </a:p>
        </p:txBody>
      </p:sp>
    </p:spTree>
    <p:extLst>
      <p:ext uri="{BB962C8B-B14F-4D97-AF65-F5344CB8AC3E}">
        <p14:creationId xmlns:p14="http://schemas.microsoft.com/office/powerpoint/2010/main" val="428735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176300" y="1249739"/>
            <a:ext cx="230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G-mail</a:t>
            </a:r>
            <a:endParaRPr lang="nb-NO" sz="4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884519" y="1260989"/>
            <a:ext cx="572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E-post for Windows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74" y="2343023"/>
            <a:ext cx="3984520" cy="3426180"/>
          </a:xfrm>
          <a:prstGeom prst="rect">
            <a:avLst/>
          </a:prstGeom>
        </p:spPr>
      </p:pic>
      <p:cxnSp>
        <p:nvCxnSpPr>
          <p:cNvPr id="19" name="Rett pilkobling 18"/>
          <p:cNvCxnSpPr>
            <a:cxnSpLocks/>
          </p:cNvCxnSpPr>
          <p:nvPr/>
        </p:nvCxnSpPr>
        <p:spPr>
          <a:xfrm>
            <a:off x="2103120" y="2153920"/>
            <a:ext cx="372952" cy="14728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e 27">
            <a:extLst>
              <a:ext uri="{FF2B5EF4-FFF2-40B4-BE49-F238E27FC236}">
                <a16:creationId xmlns:a16="http://schemas.microsoft.com/office/drawing/2014/main" id="{FAE35D9E-978E-7BB4-71E9-C2B91C5F4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328" y="2397353"/>
            <a:ext cx="5419045" cy="3371850"/>
          </a:xfrm>
          <a:prstGeom prst="rect">
            <a:avLst/>
          </a:prstGeom>
        </p:spPr>
      </p:pic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6FBC7948-33BE-3681-958B-2A486B805888}"/>
              </a:ext>
            </a:extLst>
          </p:cNvPr>
          <p:cNvCxnSpPr>
            <a:cxnSpLocks/>
          </p:cNvCxnSpPr>
          <p:nvPr/>
        </p:nvCxnSpPr>
        <p:spPr>
          <a:xfrm flipH="1">
            <a:off x="6739847" y="2052320"/>
            <a:ext cx="77513" cy="89636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B101466-0969-4A74-9B19-9519D220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5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4FB6C1-FC91-F109-F8C6-329EE4ED35BF}"/>
              </a:ext>
            </a:extLst>
          </p:cNvPr>
          <p:cNvSpPr txBox="1"/>
          <p:nvPr/>
        </p:nvSpPr>
        <p:spPr>
          <a:xfrm>
            <a:off x="531881" y="522073"/>
            <a:ext cx="681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Vi skriver en ny epost</a:t>
            </a:r>
          </a:p>
        </p:txBody>
      </p:sp>
    </p:spTree>
    <p:extLst>
      <p:ext uri="{BB962C8B-B14F-4D97-AF65-F5344CB8AC3E}">
        <p14:creationId xmlns:p14="http://schemas.microsoft.com/office/powerpoint/2010/main" val="37670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83667" y="429577"/>
            <a:ext cx="257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G-mail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219998EA-606C-258B-1125-A92D0FB2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54" y="1259640"/>
            <a:ext cx="5000600" cy="5067274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8FC803D-4D3C-1AE1-1CF0-B5345A411CAE}"/>
              </a:ext>
            </a:extLst>
          </p:cNvPr>
          <p:cNvSpPr/>
          <p:nvPr/>
        </p:nvSpPr>
        <p:spPr>
          <a:xfrm>
            <a:off x="1354270" y="1972134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2: Hva saken gjelder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1F4AAD5-DFC1-800D-46E0-93A9C7338A22}"/>
              </a:ext>
            </a:extLst>
          </p:cNvPr>
          <p:cNvSpPr txBox="1"/>
          <p:nvPr/>
        </p:nvSpPr>
        <p:spPr>
          <a:xfrm>
            <a:off x="1354270" y="1614246"/>
            <a:ext cx="342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1: Mottakers e-post adresse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166159C-CF0A-59C6-643C-883C0E4836EB}"/>
              </a:ext>
            </a:extLst>
          </p:cNvPr>
          <p:cNvSpPr/>
          <p:nvPr/>
        </p:nvSpPr>
        <p:spPr>
          <a:xfrm>
            <a:off x="610973" y="2544724"/>
            <a:ext cx="3316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i="1" dirty="0">
                <a:latin typeface="Georgia" panose="02040502050405020303" pitchFamily="18" charset="0"/>
              </a:rPr>
              <a:t>3: Skriv teksten her...       </a:t>
            </a:r>
            <a:r>
              <a:rPr lang="nb-NO" sz="2400" dirty="0">
                <a:solidFill>
                  <a:srgbClr val="FF0000"/>
                </a:solidFill>
                <a:latin typeface="Georgia" panose="02040502050405020303" pitchFamily="18" charset="0"/>
              </a:rPr>
              <a:t>Sender bilde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CE79196-E5CC-7141-B747-2BA40BC336EF}"/>
              </a:ext>
            </a:extLst>
          </p:cNvPr>
          <p:cNvSpPr txBox="1"/>
          <p:nvPr/>
        </p:nvSpPr>
        <p:spPr>
          <a:xfrm>
            <a:off x="6096000" y="429302"/>
            <a:ext cx="592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E-post for Windows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F418A47B-72ED-E6E7-EF55-287742077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126" y="1259640"/>
            <a:ext cx="6549249" cy="5067274"/>
          </a:xfrm>
          <a:prstGeom prst="rect">
            <a:avLst/>
          </a:prstGeom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DE0788-9AC2-2D3A-16F6-36601B094BF9}"/>
              </a:ext>
            </a:extLst>
          </p:cNvPr>
          <p:cNvSpPr txBox="1"/>
          <p:nvPr/>
        </p:nvSpPr>
        <p:spPr>
          <a:xfrm>
            <a:off x="5971943" y="2444456"/>
            <a:ext cx="341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1: Mottakers e-post adresse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E2B7305-867A-025B-78F7-38DE1BC4EA54}"/>
              </a:ext>
            </a:extLst>
          </p:cNvPr>
          <p:cNvSpPr/>
          <p:nvPr/>
        </p:nvSpPr>
        <p:spPr>
          <a:xfrm>
            <a:off x="5983358" y="2844333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2: Hva saken gjelder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204E227-D10D-F988-4F94-A47D6404DE57}"/>
              </a:ext>
            </a:extLst>
          </p:cNvPr>
          <p:cNvSpPr/>
          <p:nvPr/>
        </p:nvSpPr>
        <p:spPr>
          <a:xfrm>
            <a:off x="5864183" y="3429221"/>
            <a:ext cx="3316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i="1" dirty="0">
                <a:latin typeface="Georgia" panose="02040502050405020303" pitchFamily="18" charset="0"/>
              </a:rPr>
              <a:t>3: Skriv teksten her...   </a:t>
            </a:r>
            <a:r>
              <a:rPr lang="nb-NO" sz="2400" dirty="0">
                <a:solidFill>
                  <a:srgbClr val="FF0000"/>
                </a:solidFill>
                <a:latin typeface="Georgia" panose="02040502050405020303" pitchFamily="18" charset="0"/>
              </a:rPr>
              <a:t>Sender bilde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9F06D82-02A4-AD4E-0EF7-82DC6B77F911}"/>
              </a:ext>
            </a:extLst>
          </p:cNvPr>
          <p:cNvSpPr txBox="1"/>
          <p:nvPr/>
        </p:nvSpPr>
        <p:spPr>
          <a:xfrm>
            <a:off x="342548" y="5186260"/>
            <a:ext cx="280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Klikk </a:t>
            </a:r>
            <a:r>
              <a:rPr lang="nb-NO" u="sng" dirty="0">
                <a:highlight>
                  <a:srgbClr val="FFFF00"/>
                </a:highlight>
                <a:latin typeface="Georgia" panose="02040502050405020303" pitchFamily="18" charset="0"/>
              </a:rPr>
              <a:t>her for å legge til fil</a:t>
            </a:r>
            <a:r>
              <a:rPr lang="nb-NO" dirty="0">
                <a:latin typeface="Georgia" panose="02040502050405020303" pitchFamily="18" charset="0"/>
              </a:rPr>
              <a:t>,</a:t>
            </a:r>
            <a:endParaRPr lang="nb-NO" u="sng" dirty="0">
              <a:highlight>
                <a:srgbClr val="00FF00"/>
              </a:highlight>
              <a:latin typeface="Georgia" panose="02040502050405020303" pitchFamily="18" charset="0"/>
            </a:endParaRPr>
          </a:p>
        </p:txBody>
      </p: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6E844ED9-BFA0-4C05-1084-EA82F83DA9CE}"/>
              </a:ext>
            </a:extLst>
          </p:cNvPr>
          <p:cNvCxnSpPr>
            <a:cxnSpLocks/>
          </p:cNvCxnSpPr>
          <p:nvPr/>
        </p:nvCxnSpPr>
        <p:spPr>
          <a:xfrm>
            <a:off x="1469204" y="5523600"/>
            <a:ext cx="215757" cy="44568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DEF49CBC-8F5C-741D-1FF9-B15118F9C3DA}"/>
              </a:ext>
            </a:extLst>
          </p:cNvPr>
          <p:cNvCxnSpPr>
            <a:cxnSpLocks/>
          </p:cNvCxnSpPr>
          <p:nvPr/>
        </p:nvCxnSpPr>
        <p:spPr>
          <a:xfrm flipH="1">
            <a:off x="2835667" y="5555592"/>
            <a:ext cx="482886" cy="4136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e 43">
            <a:extLst>
              <a:ext uri="{FF2B5EF4-FFF2-40B4-BE49-F238E27FC236}">
                <a16:creationId xmlns:a16="http://schemas.microsoft.com/office/drawing/2014/main" id="{98BF210F-3AD8-294D-3556-6E532AA49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497" y="1279760"/>
            <a:ext cx="6561878" cy="641507"/>
          </a:xfrm>
          <a:prstGeom prst="rect">
            <a:avLst/>
          </a:prstGeom>
        </p:spPr>
      </p:pic>
      <p:sp>
        <p:nvSpPr>
          <p:cNvPr id="45" name="TekstSylinder 44">
            <a:extLst>
              <a:ext uri="{FF2B5EF4-FFF2-40B4-BE49-F238E27FC236}">
                <a16:creationId xmlns:a16="http://schemas.microsoft.com/office/drawing/2014/main" id="{701038C0-3FA2-CA56-55A2-88FCDBE79FDF}"/>
              </a:ext>
            </a:extLst>
          </p:cNvPr>
          <p:cNvSpPr txBox="1"/>
          <p:nvPr/>
        </p:nvSpPr>
        <p:spPr>
          <a:xfrm>
            <a:off x="3086618" y="5200504"/>
            <a:ext cx="200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eller </a:t>
            </a:r>
            <a:r>
              <a:rPr lang="nb-NO" u="sng" dirty="0">
                <a:highlight>
                  <a:srgbClr val="00FF00"/>
                </a:highlight>
                <a:latin typeface="Georgia" panose="02040502050405020303" pitchFamily="18" charset="0"/>
              </a:rPr>
              <a:t>her for bilde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256DA89-BD3D-1D70-AFDA-5A3631502BF8}"/>
              </a:ext>
            </a:extLst>
          </p:cNvPr>
          <p:cNvSpPr/>
          <p:nvPr/>
        </p:nvSpPr>
        <p:spPr>
          <a:xfrm>
            <a:off x="5463496" y="1533415"/>
            <a:ext cx="731265" cy="450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B9714DA-992C-D9A2-BD53-D75E0C2918B3}"/>
              </a:ext>
            </a:extLst>
          </p:cNvPr>
          <p:cNvSpPr/>
          <p:nvPr/>
        </p:nvSpPr>
        <p:spPr>
          <a:xfrm>
            <a:off x="6772331" y="1533191"/>
            <a:ext cx="731265" cy="450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B191425-8A9C-006E-4EB3-F9FC1C5C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4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0" grpId="0"/>
      <p:bldP spid="31" grpId="0"/>
      <p:bldP spid="32" grpId="0"/>
      <p:bldP spid="34" grpId="0"/>
      <p:bldP spid="45" grpId="0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4" y="2339379"/>
            <a:ext cx="5543494" cy="110945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340520" y="1448677"/>
            <a:ext cx="278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G-mail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717044" y="1555164"/>
            <a:ext cx="463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E-post for Windows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721610" y="3755310"/>
            <a:ext cx="5202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Klikk her for å legge til fil</a:t>
            </a:r>
            <a:endParaRPr lang="nb-N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Finn Bilde-mappen, åpne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Dobbeltklikk på bildet du velger.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Bildet legger seg automatisk inn i e-posten som vedlegg slik:</a:t>
            </a:r>
            <a:endParaRPr lang="nb-NO" sz="2400" dirty="0">
              <a:highlight>
                <a:srgbClr val="FFFF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473306" y="3756909"/>
            <a:ext cx="5693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Hvis bilde skal legges inn som </a:t>
            </a:r>
            <a:r>
              <a:rPr lang="nb-NO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vedlegg</a:t>
            </a: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, klikk på </a:t>
            </a:r>
            <a:r>
              <a:rPr lang="nb-NO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Filer</a:t>
            </a: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Bla igjennom denne PC-en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Velg Bilder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Klikk på bildet du velger, og det legges inn som vedlegg.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18" y="5687615"/>
            <a:ext cx="4379831" cy="50982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73C9F9A-6644-DA97-D8A2-728E71A30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404" y="2319954"/>
            <a:ext cx="5059940" cy="110945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8B8759A-3EB5-BE70-F21B-FA08FADA417F}"/>
              </a:ext>
            </a:extLst>
          </p:cNvPr>
          <p:cNvSpPr txBox="1"/>
          <p:nvPr/>
        </p:nvSpPr>
        <p:spPr>
          <a:xfrm>
            <a:off x="688950" y="55797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Sett inn et bilde </a:t>
            </a:r>
            <a:r>
              <a:rPr lang="nb-NO" sz="40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som vedlegg</a:t>
            </a:r>
          </a:p>
        </p:txBody>
      </p:sp>
      <p:sp>
        <p:nvSpPr>
          <p:cNvPr id="11" name="Pil ned 6">
            <a:extLst>
              <a:ext uri="{FF2B5EF4-FFF2-40B4-BE49-F238E27FC236}">
                <a16:creationId xmlns:a16="http://schemas.microsoft.com/office/drawing/2014/main" id="{285B06F4-F990-3040-DDA5-9A7C38FDDF98}"/>
              </a:ext>
            </a:extLst>
          </p:cNvPr>
          <p:cNvSpPr/>
          <p:nvPr/>
        </p:nvSpPr>
        <p:spPr>
          <a:xfrm rot="18891066" flipV="1">
            <a:off x="7203574" y="3238302"/>
            <a:ext cx="413656" cy="590564"/>
          </a:xfrm>
          <a:prstGeom prst="downArrow">
            <a:avLst>
              <a:gd name="adj1" fmla="val 2464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258B93-D849-9606-BB20-76FFF444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7</a:t>
            </a:fld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3D5B721-6F84-AFD1-24DA-BCB5CC554A9C}"/>
              </a:ext>
            </a:extLst>
          </p:cNvPr>
          <p:cNvSpPr txBox="1"/>
          <p:nvPr/>
        </p:nvSpPr>
        <p:spPr>
          <a:xfrm>
            <a:off x="8192115" y="6224520"/>
            <a:ext cx="266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Klikk på </a:t>
            </a:r>
            <a:r>
              <a:rPr lang="nb-NO" sz="18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Send</a:t>
            </a:r>
            <a:r>
              <a:rPr lang="nb-NO" sz="1800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 til slutt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26E159D-6038-401E-FC03-69D3F92A7CE2}"/>
              </a:ext>
            </a:extLst>
          </p:cNvPr>
          <p:cNvSpPr txBox="1"/>
          <p:nvPr/>
        </p:nvSpPr>
        <p:spPr>
          <a:xfrm>
            <a:off x="2487175" y="6249165"/>
            <a:ext cx="2442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Klikk på </a:t>
            </a:r>
            <a:r>
              <a:rPr lang="nb-NO" sz="1800" b="1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Send</a:t>
            </a:r>
            <a:r>
              <a:rPr lang="nb-NO" sz="1800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 til slutt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022ABE8-CBE5-6193-C8BA-49869F0B69E6}"/>
              </a:ext>
            </a:extLst>
          </p:cNvPr>
          <p:cNvSpPr/>
          <p:nvPr/>
        </p:nvSpPr>
        <p:spPr>
          <a:xfrm>
            <a:off x="2507054" y="2699556"/>
            <a:ext cx="638602" cy="6399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19" name="Pil ned 6">
            <a:extLst>
              <a:ext uri="{FF2B5EF4-FFF2-40B4-BE49-F238E27FC236}">
                <a16:creationId xmlns:a16="http://schemas.microsoft.com/office/drawing/2014/main" id="{A59D4576-82B5-4B1D-64C2-565B9E3BF907}"/>
              </a:ext>
            </a:extLst>
          </p:cNvPr>
          <p:cNvSpPr/>
          <p:nvPr/>
        </p:nvSpPr>
        <p:spPr>
          <a:xfrm rot="2298305" flipV="1">
            <a:off x="2201207" y="3334037"/>
            <a:ext cx="413656" cy="514157"/>
          </a:xfrm>
          <a:prstGeom prst="downArrow">
            <a:avLst>
              <a:gd name="adj1" fmla="val 2464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© Aud Gulvik og Thore Stordalen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27" y="2341013"/>
            <a:ext cx="5531447" cy="110945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59688" y="723548"/>
            <a:ext cx="1085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accent5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Sett inn et bilde </a:t>
            </a:r>
            <a:r>
              <a:rPr lang="nb-NO" sz="40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direkte i tekstfeltet</a:t>
            </a:r>
            <a:endParaRPr lang="nb-N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47327" y="3804964"/>
            <a:ext cx="5541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Klikk på bilde-ikonet.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Nede i høyre hjørne: velg </a:t>
            </a:r>
            <a:r>
              <a:rPr lang="nb-NO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innebygd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Dobbeltklikk på bildet du velger, og det legger seg inn i tekstfeltet.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Juster eventuelt størrelsen på bildet</a:t>
            </a:r>
          </a:p>
          <a:p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     (dra diagonalt i et hjørne på bildet)</a:t>
            </a:r>
          </a:p>
        </p:txBody>
      </p:sp>
      <p:sp>
        <p:nvSpPr>
          <p:cNvPr id="7" name="Pil ned 6"/>
          <p:cNvSpPr/>
          <p:nvPr/>
        </p:nvSpPr>
        <p:spPr>
          <a:xfrm rot="2932223" flipV="1">
            <a:off x="4044586" y="3182235"/>
            <a:ext cx="413656" cy="765370"/>
          </a:xfrm>
          <a:prstGeom prst="downArrow">
            <a:avLst>
              <a:gd name="adj1" fmla="val 20288"/>
              <a:gd name="adj2" fmla="val 570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459357" y="3812687"/>
            <a:ext cx="57326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Når bilde skal legges i tekstfeltet, </a:t>
            </a:r>
            <a:b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klikk på </a:t>
            </a:r>
            <a:r>
              <a:rPr lang="nb-NO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Bilder</a:t>
            </a:r>
            <a:endParaRPr lang="nb-NO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Bla igjennom denne PC-en, </a:t>
            </a:r>
            <a:b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og velg et bilde du vil sette inn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Klikk på bildet, og det legges inn i tekstfeltet.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Juster eventuelt størrelsen på bildet</a:t>
            </a:r>
          </a:p>
          <a:p>
            <a:r>
              <a:rPr lang="nb-NO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            (dra i et hjørne på bildet)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F12927F-711E-8C9E-24B3-9D64906E6A0C}"/>
              </a:ext>
            </a:extLst>
          </p:cNvPr>
          <p:cNvSpPr txBox="1"/>
          <p:nvPr/>
        </p:nvSpPr>
        <p:spPr>
          <a:xfrm>
            <a:off x="1339302" y="1452919"/>
            <a:ext cx="261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G-mail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47B73B6-AAD6-2F76-A749-9F31C37FEACB}"/>
              </a:ext>
            </a:extLst>
          </p:cNvPr>
          <p:cNvSpPr txBox="1"/>
          <p:nvPr/>
        </p:nvSpPr>
        <p:spPr>
          <a:xfrm>
            <a:off x="6714989" y="1552059"/>
            <a:ext cx="480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E-post for Windows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C2AC4D7-6816-723D-FF9C-A4483983E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357" y="2322206"/>
            <a:ext cx="5059940" cy="1109454"/>
          </a:xfrm>
          <a:prstGeom prst="rect">
            <a:avLst/>
          </a:prstGeom>
        </p:spPr>
      </p:pic>
      <p:sp>
        <p:nvSpPr>
          <p:cNvPr id="13" name="Pil ned 7">
            <a:extLst>
              <a:ext uri="{FF2B5EF4-FFF2-40B4-BE49-F238E27FC236}">
                <a16:creationId xmlns:a16="http://schemas.microsoft.com/office/drawing/2014/main" id="{8F138F4F-488B-A234-4E1F-32809491E0D2}"/>
              </a:ext>
            </a:extLst>
          </p:cNvPr>
          <p:cNvSpPr/>
          <p:nvPr/>
        </p:nvSpPr>
        <p:spPr>
          <a:xfrm rot="3099704" flipV="1">
            <a:off x="7946573" y="3204071"/>
            <a:ext cx="413656" cy="608760"/>
          </a:xfrm>
          <a:prstGeom prst="downArrow">
            <a:avLst>
              <a:gd name="adj1" fmla="val 2332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9D6705-FAC7-6062-95C2-C099F7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499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© Aud Gulvik og Thore Stordalen</a:t>
            </a:r>
            <a:endParaRPr lang="nb-NO" sz="1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40978" y="1839183"/>
            <a:ext cx="110160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Klikk på: Ny e-post / Skriv ny, og sett kurseren i tekstfeltet (klikk med musen)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Åpne nettleseren (Edge)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Skriv </a:t>
            </a:r>
            <a:r>
              <a:rPr lang="nb-NO" sz="28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larvik.kommune.no</a:t>
            </a:r>
            <a:r>
              <a:rPr lang="nb-NO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i adressefeltet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Klikk i adressefeltet med musen (teksten blir blå)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Hold Ctrl nede mens du klikker på C  (Ctrl + C = kopier)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Gå tilbake til mailen ved å holde nede Alt og klikk Tab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Hold Ctrl nede mens du klikker på V  (Ctrl + V = lim inn)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9DA3C19-F318-B051-3D1B-9B01707846C9}"/>
              </a:ext>
            </a:extLst>
          </p:cNvPr>
          <p:cNvSpPr txBox="1"/>
          <p:nvPr/>
        </p:nvSpPr>
        <p:spPr>
          <a:xfrm>
            <a:off x="650076" y="728389"/>
            <a:ext cx="11124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b="1" dirty="0">
                <a:solidFill>
                  <a:schemeClr val="accent5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Legg </a:t>
            </a:r>
            <a:r>
              <a:rPr lang="nb-NO" sz="4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link </a:t>
            </a:r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til </a:t>
            </a:r>
            <a:r>
              <a:rPr lang="nb-NO" sz="4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Larvik kommune</a:t>
            </a:r>
            <a:r>
              <a:rPr lang="nb-NO" sz="4000" b="1" dirty="0">
                <a:solidFill>
                  <a:schemeClr val="accent5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inn e-post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3EDC9A-2711-6DAE-6E0C-993C5DDF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84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1E205-3031-4C47-B2B0-E65EC07AE1A1}"/>
</file>

<file path=customXml/itemProps2.xml><?xml version="1.0" encoding="utf-8"?>
<ds:datastoreItem xmlns:ds="http://schemas.openxmlformats.org/officeDocument/2006/customXml" ds:itemID="{1D51681F-7A26-4409-9739-28827E6468B8}"/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980</Words>
  <Application>Microsoft Office PowerPoint</Application>
  <PresentationFormat>Widescreen</PresentationFormat>
  <Paragraphs>184</Paragraphs>
  <Slides>18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Georgia</vt:lpstr>
      <vt:lpstr>Office-tema</vt:lpstr>
      <vt:lpstr>1_Office-tema</vt:lpstr>
      <vt:lpstr>Datakurs</vt:lpstr>
      <vt:lpstr>Hva lærte vi på dag 2?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Vi lager undermapper i Bilder-mappen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Gulvik</dc:creator>
  <cp:lastModifiedBy>Aud Gulvik</cp:lastModifiedBy>
  <cp:revision>150</cp:revision>
  <dcterms:created xsi:type="dcterms:W3CDTF">2022-02-08T15:41:03Z</dcterms:created>
  <dcterms:modified xsi:type="dcterms:W3CDTF">2023-12-06T15:09:13Z</dcterms:modified>
</cp:coreProperties>
</file>