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Mon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Mon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italic.fntdata"/><Relationship Id="rId25" Type="http://schemas.openxmlformats.org/officeDocument/2006/relationships/font" Target="fonts/RobotoMono-bold.fntdata"/><Relationship Id="rId27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2cbb08c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2cbb08c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f0d5c1e1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f0d5c1e1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f0d5c1e15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f0d5c1e15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f0d5c1e1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f0d5c1e1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f0d5c1e15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f0d5c1e15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PS! kreditt har mange former - jfr når du leier en jordfreser eller tepperenser på Ramirent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f0d5c1e1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f0d5c1e1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f0d5c1e15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f0d5c1e15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095e4f7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095e4f7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f0d5c1e15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f0d5c1e15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f0d5c1e1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f0d5c1e1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f0b4555d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f0b4555d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f0b4555d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f0b4555d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f0d5c1e1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f0d5c1e1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f0d5c1e1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f0d5c1e1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f0d5c1e1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f0d5c1e1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f0d5c1e15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f0d5c1e15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095e4f78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095e4f7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f0d5c1e15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f0d5c1e1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posten.no/produkter-og-tjenester/adresseendring-og-oppbev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nettvett.no/jeg-har-blitt-utsatt-for-id-tyveri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d-juristen.no/" TargetMode="External"/><Relationship Id="rId4" Type="http://schemas.openxmlformats.org/officeDocument/2006/relationships/hyperlink" Target="https://nettvett.no/jeg-har-blitt-utsatt-for-id-tyveri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o" sz="3020">
                <a:latin typeface="Calibri"/>
                <a:ea typeface="Calibri"/>
                <a:cs typeface="Calibri"/>
                <a:sym typeface="Calibri"/>
              </a:rPr>
              <a:t>Identitetstyveri - identitetssvindel</a:t>
            </a:r>
            <a:endParaRPr b="1" sz="30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91275"/>
            <a:ext cx="8520600" cy="3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15775" y="1450263"/>
            <a:ext cx="3744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75" y="1266869"/>
            <a:ext cx="3624299" cy="32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200075" y="1431125"/>
            <a:ext cx="45705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Ikke gjør som Ludvig </a:t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Ikke møt ‘det nye’ med redsel!</a:t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SKAFF DEG KUNNSKAP!</a:t>
            </a:r>
            <a:endParaRPr b="1"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FØLG MED!</a:t>
            </a:r>
            <a:endParaRPr b="1"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BRUK HODET og LITT TID!</a:t>
            </a:r>
            <a:endParaRPr b="1" sz="2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/>
        </p:nvSpPr>
        <p:spPr>
          <a:xfrm>
            <a:off x="69300" y="45300"/>
            <a:ext cx="8981100" cy="4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500">
                <a:solidFill>
                  <a:schemeClr val="dk2"/>
                </a:solidFill>
              </a:rPr>
              <a:t>Også her gjelder de gode og kjente nettvett-reglene:</a:t>
            </a:r>
            <a:r>
              <a:rPr lang="no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</a:rPr>
              <a:t>	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Hold </a:t>
            </a:r>
            <a:r>
              <a:rPr b="1" i="1" lang="no" sz="2100">
                <a:solidFill>
                  <a:schemeClr val="dk1"/>
                </a:solidFill>
              </a:rPr>
              <a:t>programvaren </a:t>
            </a:r>
            <a:r>
              <a:rPr lang="no" sz="2100">
                <a:solidFill>
                  <a:schemeClr val="dk1"/>
                </a:solidFill>
              </a:rPr>
              <a:t>oppdatert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Ta </a:t>
            </a:r>
            <a:r>
              <a:rPr b="1" i="1" lang="no" sz="2100">
                <a:solidFill>
                  <a:schemeClr val="dk1"/>
                </a:solidFill>
              </a:rPr>
              <a:t>sikkerhetskopi </a:t>
            </a:r>
            <a:r>
              <a:rPr lang="no" sz="2100">
                <a:solidFill>
                  <a:schemeClr val="dk1"/>
                </a:solidFill>
              </a:rPr>
              <a:t>av telefon, pc og andre enheter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sikker pålogging og helst 2-trinnsautentiering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Aldri gi sluttbrukeren administrasjonsrettigheter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i="1" lang="no" sz="2100">
                <a:solidFill>
                  <a:schemeClr val="dk1"/>
                </a:solidFill>
              </a:rPr>
              <a:t>Bruk e-post og sosiale medier med omhu</a:t>
            </a:r>
            <a:endParaRPr b="1" i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no" sz="2100">
                <a:solidFill>
                  <a:schemeClr val="dk1"/>
                </a:solidFill>
              </a:rPr>
              <a:t>Ta vare på sensitive opplysninger på nett/sms/telefonsamtale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1"/>
                </a:solidFill>
              </a:rPr>
              <a:t>Bruk telefonen din som om det var et bankkort!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</a:t>
            </a:r>
            <a:r>
              <a:rPr b="1" i="1" lang="no" sz="2100">
                <a:solidFill>
                  <a:schemeClr val="dk1"/>
                </a:solidFill>
              </a:rPr>
              <a:t>skjermlås </a:t>
            </a:r>
            <a:r>
              <a:rPr lang="no" sz="2100">
                <a:solidFill>
                  <a:schemeClr val="dk1"/>
                </a:solidFill>
              </a:rPr>
              <a:t>- </a:t>
            </a:r>
            <a:r>
              <a:rPr i="1" lang="no" sz="2100">
                <a:solidFill>
                  <a:schemeClr val="dk1"/>
                </a:solidFill>
              </a:rPr>
              <a:t>i alle fall</a:t>
            </a:r>
            <a:r>
              <a:rPr lang="no" sz="2100">
                <a:solidFill>
                  <a:schemeClr val="dk1"/>
                </a:solidFill>
              </a:rPr>
              <a:t> </a:t>
            </a:r>
            <a:r>
              <a:rPr i="1" lang="no" sz="2100">
                <a:solidFill>
                  <a:schemeClr val="dk1"/>
                </a:solidFill>
              </a:rPr>
              <a:t>på telefon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</a:t>
            </a:r>
            <a:r>
              <a:rPr b="1" i="1" lang="no" sz="2100">
                <a:solidFill>
                  <a:schemeClr val="dk1"/>
                </a:solidFill>
              </a:rPr>
              <a:t>sporingsverktøy</a:t>
            </a:r>
            <a:endParaRPr b="1" i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Skru av det trådløse nettverket når du ikke bruker det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Krypter lagringen på enheten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Tenk deg om hvilke apper du laster ned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100">
                <a:solidFill>
                  <a:schemeClr val="dk1"/>
                </a:solidFill>
              </a:rPr>
              <a:t>				</a:t>
            </a:r>
            <a:r>
              <a:rPr lang="no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hlink"/>
              </a:solidFill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/>
        </p:nvSpPr>
        <p:spPr>
          <a:xfrm>
            <a:off x="109275" y="98600"/>
            <a:ext cx="8901300" cy="4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400">
                <a:solidFill>
                  <a:schemeClr val="dk2"/>
                </a:solidFill>
              </a:rPr>
              <a:t>Fysiske tiltak</a:t>
            </a:r>
            <a:endParaRPr b="1" sz="24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Bruk digitale postbokser og løsninger som </a:t>
            </a:r>
            <a:r>
              <a:rPr b="1" lang="no" sz="2100">
                <a:solidFill>
                  <a:schemeClr val="dk1"/>
                </a:solidFill>
              </a:rPr>
              <a:t>digipost</a:t>
            </a:r>
            <a:r>
              <a:rPr lang="no" sz="2100">
                <a:solidFill>
                  <a:schemeClr val="dk1"/>
                </a:solidFill>
              </a:rPr>
              <a:t>, </a:t>
            </a:r>
            <a:r>
              <a:rPr b="1" lang="no" sz="2100">
                <a:solidFill>
                  <a:schemeClr val="dk1"/>
                </a:solidFill>
              </a:rPr>
              <a:t>E-boks </a:t>
            </a:r>
            <a:r>
              <a:rPr lang="no" sz="2100">
                <a:solidFill>
                  <a:schemeClr val="dk1"/>
                </a:solidFill>
              </a:rPr>
              <a:t>samt </a:t>
            </a:r>
            <a:r>
              <a:rPr b="1" lang="no" sz="2100">
                <a:solidFill>
                  <a:schemeClr val="dk1"/>
                </a:solidFill>
              </a:rPr>
              <a:t>avtalegiro </a:t>
            </a:r>
            <a:r>
              <a:rPr lang="no" sz="2100">
                <a:solidFill>
                  <a:schemeClr val="dk1"/>
                </a:solidFill>
              </a:rPr>
              <a:t>og e-</a:t>
            </a:r>
            <a:r>
              <a:rPr b="1" lang="no" sz="2100">
                <a:solidFill>
                  <a:schemeClr val="dk1"/>
                </a:solidFill>
              </a:rPr>
              <a:t>faktura</a:t>
            </a:r>
            <a:r>
              <a:rPr lang="no" sz="2100">
                <a:solidFill>
                  <a:schemeClr val="dk1"/>
                </a:solidFill>
              </a:rPr>
              <a:t>.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1"/>
                </a:solidFill>
              </a:rPr>
              <a:t>Velg “digitale” dokumenter hvis dette er mulig.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Lås postkassen din for å hindre tyveri av personopplysninger som kommer i posten.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Riv i stykker/brenn dokumenter som inneholder personopplysninger.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Begrens antall kort og personopplysninger i lommebok og vesker.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no" sz="2100">
                <a:solidFill>
                  <a:schemeClr val="dk1"/>
                </a:solidFill>
              </a:rPr>
              <a:t>Registrert deg i Kontakt- og reservasjonsregisteret - Ingen andre enn deg skal nå kunne endre din postadresse via Internett.</a:t>
            </a:r>
            <a:r>
              <a:rPr lang="no" sz="2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100" u="sng">
              <a:solidFill>
                <a:schemeClr val="hlink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/>
        </p:nvSpPr>
        <p:spPr>
          <a:xfrm>
            <a:off x="69300" y="31975"/>
            <a:ext cx="9007800" cy="5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400">
                <a:solidFill>
                  <a:schemeClr val="dk2"/>
                </a:solidFill>
              </a:rPr>
              <a:t>Hva bør du gjøre når du oppdager at din identitet er stjålet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 u="sng">
                <a:solidFill>
                  <a:schemeClr val="hlink"/>
                </a:solidFill>
                <a:hlinkClick r:id="rId3"/>
              </a:rPr>
              <a:t>https://nettvett.no/jeg-har-blitt-utsatt-for-id-tyveri/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 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1  Kontakt </a:t>
            </a:r>
            <a:r>
              <a:rPr b="1" lang="no" sz="2200">
                <a:solidFill>
                  <a:schemeClr val="dk2"/>
                </a:solidFill>
              </a:rPr>
              <a:t>politiet </a:t>
            </a:r>
            <a:r>
              <a:rPr lang="no" sz="2200">
                <a:solidFill>
                  <a:schemeClr val="dk2"/>
                </a:solidFill>
              </a:rPr>
              <a:t>og anmeld forholdet - gir deg </a:t>
            </a:r>
            <a:r>
              <a:rPr lang="no" sz="1900">
                <a:solidFill>
                  <a:schemeClr val="dk2"/>
                </a:solidFill>
              </a:rPr>
              <a:t>dokumentasjon på </a:t>
            </a:r>
            <a:endParaRPr sz="19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>
                <a:solidFill>
                  <a:schemeClr val="dk2"/>
                </a:solidFill>
              </a:rPr>
              <a:t>anmeldelsen.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2  Kontakt </a:t>
            </a:r>
            <a:r>
              <a:rPr b="1" lang="no" sz="2200">
                <a:solidFill>
                  <a:schemeClr val="dk2"/>
                </a:solidFill>
              </a:rPr>
              <a:t>banken(e) din(e)</a:t>
            </a:r>
            <a:r>
              <a:rPr lang="no" sz="2200">
                <a:solidFill>
                  <a:schemeClr val="dk2"/>
                </a:solidFill>
              </a:rPr>
              <a:t> - </a:t>
            </a:r>
            <a:r>
              <a:rPr b="1" lang="no" sz="2200">
                <a:solidFill>
                  <a:schemeClr val="dk2"/>
                </a:solidFill>
              </a:rPr>
              <a:t>kreditt- og kortselskap</a:t>
            </a:r>
            <a:r>
              <a:rPr lang="no" sz="2200">
                <a:solidFill>
                  <a:schemeClr val="dk2"/>
                </a:solidFill>
              </a:rPr>
              <a:t> og meld fra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Steng umiddelbart berørte bank-konti - få skriftlig bekreftelse 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Si fra hvis du oppdager opprettelse av en ny konto, eller transaksjoner du ikke kjenner igjen. 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2"/>
                </a:solidFill>
              </a:rPr>
              <a:t>  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242525" y="159900"/>
            <a:ext cx="87813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no" sz="2100">
                <a:solidFill>
                  <a:schemeClr val="dk1"/>
                </a:solidFill>
              </a:rPr>
              <a:t>3  </a:t>
            </a:r>
            <a:r>
              <a:rPr b="1" lang="no" sz="2100">
                <a:solidFill>
                  <a:schemeClr val="dk1"/>
                </a:solidFill>
              </a:rPr>
              <a:t>Be om frivillig sperring av kreditt hos kredittopplysningsbyråene.</a:t>
            </a:r>
            <a:r>
              <a:rPr lang="no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</a:rPr>
              <a:t>De fleste som yter kreditt vil sjekke din kredittverdighet hos slike byråer.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00">
                <a:solidFill>
                  <a:schemeClr val="dk1"/>
                </a:solidFill>
              </a:rPr>
              <a:t>Ved selv å be om sperring av kreditt, vil du kunne verne deg mot ytterligere skade.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00">
                <a:solidFill>
                  <a:schemeClr val="dk1"/>
                </a:solidFill>
              </a:rPr>
              <a:t>Når noen ber om kredittvurdering, får du et gjenpartsbrev i posten. Les gjennom det. Der ser du hvem som ber om det! Inkassobyråer vil få innsyn selv om du har satt på frivillig sperring av kreditt. Med andre ord: følg nøye med selv etter sperring.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</a:rPr>
              <a:t>Å aktivere frivillig kredittsperre, </a:t>
            </a:r>
            <a:r>
              <a:rPr lang="no" sz="2000" u="sng">
                <a:solidFill>
                  <a:schemeClr val="dk1"/>
                </a:solidFill>
              </a:rPr>
              <a:t>må du gjøre selv på nettet:</a:t>
            </a:r>
            <a:r>
              <a:rPr lang="no" sz="2000">
                <a:solidFill>
                  <a:schemeClr val="dk1"/>
                </a:solidFill>
              </a:rPr>
              <a:t> logg deg inn med bank-id på “min side” hos </a:t>
            </a:r>
            <a:r>
              <a:rPr lang="no" sz="2000" u="sng">
                <a:solidFill>
                  <a:schemeClr val="dk1"/>
                </a:solidFill>
              </a:rPr>
              <a:t>hvert enkelt kredittopplysningsbyrå</a:t>
            </a:r>
            <a:r>
              <a:rPr lang="no" sz="2000">
                <a:solidFill>
                  <a:schemeClr val="dk1"/>
                </a:solidFill>
              </a:rPr>
              <a:t>. </a:t>
            </a:r>
            <a:r>
              <a:rPr i="1" lang="no" sz="2000">
                <a:solidFill>
                  <a:schemeClr val="dk1"/>
                </a:solidFill>
              </a:rPr>
              <a:t>Det virker som det er 3 som er virkomme i Norge.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/>
        </p:nvSpPr>
        <p:spPr>
          <a:xfrm>
            <a:off x="81450" y="53250"/>
            <a:ext cx="8981100" cy="5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dk2"/>
                </a:solidFill>
              </a:rPr>
              <a:t>4 </a:t>
            </a:r>
            <a:r>
              <a:rPr lang="no" sz="2200">
                <a:solidFill>
                  <a:schemeClr val="dk2"/>
                </a:solidFill>
              </a:rPr>
              <a:t> </a:t>
            </a:r>
            <a:r>
              <a:rPr b="1" lang="no" sz="2200">
                <a:solidFill>
                  <a:schemeClr val="dk1"/>
                </a:solidFill>
              </a:rPr>
              <a:t>Følg nøye med på at postgangen kommer som normalt</a:t>
            </a:r>
            <a:r>
              <a:rPr lang="no" sz="2200">
                <a:solidFill>
                  <a:schemeClr val="dk1"/>
                </a:solidFill>
              </a:rPr>
              <a:t> </a:t>
            </a:r>
            <a:r>
              <a:rPr lang="no" sz="2100">
                <a:solidFill>
                  <a:schemeClr val="dk1"/>
                </a:solidFill>
              </a:rPr>
              <a:t>og vurder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chemeClr val="dk1"/>
                </a:solidFill>
              </a:rPr>
              <a:t>    å sperre deg mot uønsket adresseendring hos Posten.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dk1"/>
                </a:solidFill>
              </a:rPr>
              <a:t>5  Kontakt ditt forsikringsselskap.</a:t>
            </a:r>
            <a:r>
              <a:rPr lang="no" sz="2200">
                <a:solidFill>
                  <a:schemeClr val="dk1"/>
                </a:solidFill>
              </a:rPr>
              <a:t> Sjekk om du har en forsikring mot </a:t>
            </a:r>
            <a:r>
              <a:rPr lang="no" sz="2200">
                <a:solidFill>
                  <a:schemeClr val="dk1"/>
                </a:solidFill>
              </a:rPr>
              <a:t>id-tyveri</a:t>
            </a:r>
            <a:r>
              <a:rPr lang="no" sz="2200">
                <a:solidFill>
                  <a:schemeClr val="dk1"/>
                </a:solidFill>
              </a:rPr>
              <a:t>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Mange har i dag en id-tyveriforsikring uten at de vet om det. Den kan for eksempel være innbakt i innboforsikringen.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En slik forsikring kan hjelpe deg i prosessen med opprydding etter at et id-tyveri er oppdaget, samtidig vil du ha tilgang til utvidet juridisk bistand ut over andre forsikringer dersom det skulle oppstå et behov for dette.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/>
        </p:nvSpPr>
        <p:spPr>
          <a:xfrm>
            <a:off x="109275" y="125250"/>
            <a:ext cx="89277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2200">
                <a:solidFill>
                  <a:schemeClr val="dk1"/>
                </a:solidFill>
              </a:rPr>
              <a:t>Få gratis rettshjelp hos ID-juristen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200" u="sng">
                <a:solidFill>
                  <a:schemeClr val="hlink"/>
                </a:solidFill>
                <a:hlinkClick r:id="rId3"/>
              </a:rPr>
              <a:t>ID-juristen</a:t>
            </a:r>
            <a:r>
              <a:rPr lang="no" sz="2200">
                <a:solidFill>
                  <a:schemeClr val="dk1"/>
                </a:solidFill>
              </a:rPr>
              <a:t> er et helt nytt samarbeid mellom Gatejuristen Oslo, Juridisk rådgivning for kvinner (JURK), Jussbuss, Universitetet i Oslo, CELL og syv advokatfirmaer.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Målet er å gi et rettshjelpstilbud for personer som utsettes for digitalt identitetstyveri, uavhengig av inntekt eller alder. Gjennom ID-juristen kan de som utsettes for det få gratis rettshjelp.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Mye av denne informasjonen dere har fått her,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kan dere lese mer om på </a:t>
            </a:r>
            <a:r>
              <a:rPr lang="no" sz="2200" u="sng">
                <a:solidFill>
                  <a:schemeClr val="hlink"/>
                </a:solidFill>
                <a:hlinkClick r:id="rId4"/>
              </a:rPr>
              <a:t>https://nettvett.no/jeg-har-blitt-utsatt-for-id-tyveri/</a:t>
            </a:r>
            <a:r>
              <a:rPr lang="no" sz="2200">
                <a:solidFill>
                  <a:schemeClr val="dk1"/>
                </a:solidFill>
              </a:rPr>
              <a:t> 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/>
        </p:nvSpPr>
        <p:spPr>
          <a:xfrm>
            <a:off x="96300" y="63425"/>
            <a:ext cx="8924700" cy="4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800">
                <a:solidFill>
                  <a:schemeClr val="dk2"/>
                </a:solidFill>
              </a:rPr>
              <a:t>Teori og praksis hos Ola Nordmann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2"/>
                </a:solidFill>
              </a:rPr>
              <a:t>NORSIS - </a:t>
            </a:r>
            <a:r>
              <a:rPr b="1" lang="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Norsk informasjonssenter for datasikring </a:t>
            </a:r>
            <a:r>
              <a:rPr lang="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rapport 2024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dk1"/>
                </a:solidFill>
              </a:rPr>
              <a:t>Nordmenn og digital sikkerhetskultur 2024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81% mener at digital sikkerhet er like viktig hjemme som på jobb - 70% i fjor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Folk bekymringsnivå ndg uønskede hendelser på nett har </a:t>
            </a: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 fra år til år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2024 høyere enn noen gang. Kvinner bekymrer seg jevnt over mer enn menn.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av de viktigste bekymringer er at noen skal utgi seg for å være dem på internett.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er helt/delvis enig i at </a:t>
            </a: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gjør dem ekstra utsatt for svindelforsøk.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60% av nordmenn sier at de har latt være å bruke tjenester på internett som en følge av at de er redd for å bli utsatt for noe kriminelt eller ubehagelig!!!!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>
            <a:off x="121350" y="88050"/>
            <a:ext cx="8901300" cy="49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Adferd og sikkerhetspraksis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23 sa 50% at de brukte </a:t>
            </a: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2-trinnsidentifisering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 det er mulig - i 24: 60%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Passord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23 % bruker stort sett samme passord, og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21 % bruker et passordverktøy for å hjelpe dem med å håndtere dette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Trygge nettsider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78 % sier de sjekker om en nettside er trygg før de bruker den,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87 % sier at de sjekker om lenker og vedlegg er trygge før de åpner dem.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i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sjanser på nett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hele 25% sier at de 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 sjanser på nett! Tallet øker fr år til år!  som de vet er 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risikable, har </a:t>
            </a: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 gjennom de siste årene</a:t>
            </a: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Elektronisk ID og svindel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91 % av nordmenn forbinder det å dele BankID med høy risiko.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Samtidig sier 10 % at de har latt andre bruke deres BankID i løpet av det siste året.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1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23 % sier at de har brukt andres BankID i løpet av det siste året.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Helst i nære relasjoner - og bygget på tillit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/>
        </p:nvSpPr>
        <p:spPr>
          <a:xfrm>
            <a:off x="166750" y="133875"/>
            <a:ext cx="8725200" cy="4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Mye av det jeg har presentert her, fant jeg på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nettvett.no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politiet.no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svindel.no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hvor også dere kan finne nyttig informasjon om dette!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SPØRSMÅL/MERKNADER?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 Hvis ikke …ER DET KAFFE NÅ! 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49250" y="165225"/>
            <a:ext cx="87147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Hva er identitetstyveri - og hva er identitetssvindel?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Identitetstyveri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handler om at noen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</a:t>
            </a: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 en uautorisert måte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besitter eller fremstår som rette innehaver av personlige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opplysninger som tilhører en privatperson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eller selskap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 den </a:t>
            </a: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hensik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å begå bedrageri eller annen kriminalitet.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29200" y="258500"/>
            <a:ext cx="8581500" cy="4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chemeClr val="dk2"/>
                </a:solidFill>
              </a:rPr>
              <a:t>Hva er identitetssvindel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Identitetssvindel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handler om 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b="1" i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ervervelse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 penger, varer, tjenester og andre fordeler ved bruk av en falsk/stjålet identitet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 </a:t>
            </a:r>
            <a:r>
              <a:rPr b="1" i="1"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unngåelse av økonomiske eller andre forpliktelser </a:t>
            </a:r>
            <a:r>
              <a:rPr lang="n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 å utgi seg for å være en annen ved bruk av falsk identitet.</a:t>
            </a:r>
            <a:endParaRPr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75900" y="58625"/>
            <a:ext cx="88080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2"/>
                </a:solidFill>
              </a:rPr>
              <a:t>N</a:t>
            </a:r>
            <a:r>
              <a:rPr lang="no" sz="2100">
                <a:solidFill>
                  <a:schemeClr val="dk2"/>
                </a:solidFill>
              </a:rPr>
              <a:t>oen klassiske eksempler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Du får en sms eller mail fra en venn(inne)/god bekjent som sier at han/hun er i et sted utenlands og har mistet, eller er frastjålet vesken, lommebok e.l., og har følgelig ikke penger. Vedkommende ber deg om å sende/låne noe penger for å hjelpe ham/henne ut av en knipe. 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1900">
                <a:solidFill>
                  <a:schemeClr val="dk1"/>
                </a:solidFill>
              </a:rPr>
              <a:t>RING VENNEN/VENNINNEN OG SJEKK!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På FB eller Messenger e.l. får du en forespørsel om å bli venn med noen du har vært venn med lenge - du tror normalt at det nok er en god grunn til dette, og bekrefter. 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 sz="1900">
                <a:solidFill>
                  <a:schemeClr val="dk1"/>
                </a:solidFill>
              </a:rPr>
              <a:t>Nå får du gjerne en melding av typen ‘Hvordan har det du? Kjenner du  til… </a:t>
            </a:r>
            <a:r>
              <a:rPr i="1" lang="no" sz="1900">
                <a:solidFill>
                  <a:schemeClr val="dk1"/>
                </a:solidFill>
              </a:rPr>
              <a:t>og så kommer en kryptisk lenke</a:t>
            </a:r>
            <a:r>
              <a:rPr lang="no" sz="1900">
                <a:solidFill>
                  <a:schemeClr val="dk1"/>
                </a:solidFill>
              </a:rPr>
              <a:t>. Ikke trykk på den! Er du nysgjerrig, google navnet eller nettstedet, men trykk aldri på en sånn lenke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162575" y="125250"/>
            <a:ext cx="8808000" cy="50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400">
                <a:solidFill>
                  <a:schemeClr val="dk2"/>
                </a:solidFill>
              </a:rPr>
              <a:t>Hvor vanlig er identitetstyveri 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>
                <a:solidFill>
                  <a:schemeClr val="dk2"/>
                </a:solidFill>
              </a:rPr>
              <a:t>Ifølge SSB ligger andelen nordmenn over 18 år som opplever ID-tyveri/ID-svindel på </a:t>
            </a:r>
            <a:r>
              <a:rPr b="1" lang="no" sz="2400">
                <a:solidFill>
                  <a:schemeClr val="dk2"/>
                </a:solidFill>
              </a:rPr>
              <a:t>mellom 3 og 4%</a:t>
            </a:r>
            <a:r>
              <a:rPr lang="no" sz="2400">
                <a:solidFill>
                  <a:schemeClr val="dk2"/>
                </a:solidFill>
              </a:rPr>
              <a:t> - ca 150.000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>
                <a:solidFill>
                  <a:schemeClr val="dk2"/>
                </a:solidFill>
              </a:rPr>
              <a:t>Tallet har holdt seg ganske stabilt over de siste 10 årene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255850" y="205200"/>
            <a:ext cx="8581500" cy="4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Hvordan kan man oppdage identitetstyveri</a:t>
            </a:r>
            <a:endParaRPr b="1" sz="23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Når bør det ringe en ‘fareklokke’ hos deg?</a:t>
            </a:r>
            <a:endParaRPr b="1"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regninger for produkter du selv ikke har bestilt.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Faktura for kredittkort inneholder ukjente transaksjoner. Sjekk uansett kontoutskrifter. Kontakt banken hvis ukjente poster.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bekreftelse på kreditt eller kredittramme uten å ha spurt om det.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adressert post du ikke forstår grunnlaget for - f.eks. en faktura eller avtaleforslag o.l.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varsel om adresseendring.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no" sz="2200">
                <a:solidFill>
                  <a:schemeClr val="dk1"/>
                </a:solidFill>
              </a:rPr>
              <a:t>Du mottar telefon eller brev om kjøp du ikke har gjennomført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189225" y="125250"/>
            <a:ext cx="8808000" cy="49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600">
                <a:solidFill>
                  <a:schemeClr val="dk2"/>
                </a:solidFill>
              </a:rPr>
              <a:t>Kan du beskytte deg mot identitetstyveri og -svindel?</a:t>
            </a:r>
            <a:endParaRPr b="1" sz="2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2"/>
                </a:solidFill>
              </a:rPr>
              <a:t>Ikke 100%!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2"/>
                </a:solidFill>
              </a:rPr>
              <a:t>Det beste forebyggende tiltak</a:t>
            </a:r>
            <a:r>
              <a:rPr lang="no" sz="2300">
                <a:solidFill>
                  <a:schemeClr val="dk2"/>
                </a:solidFill>
              </a:rPr>
              <a:t> du har, er </a:t>
            </a:r>
            <a:r>
              <a:rPr i="1" lang="no" sz="2300">
                <a:solidFill>
                  <a:schemeClr val="dk2"/>
                </a:solidFill>
              </a:rPr>
              <a:t>å gjøre det du kan for at dine personopplysninger ikke kommer på avveie.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Vern om dine personopplysninger</a:t>
            </a:r>
            <a:endParaRPr b="1" sz="23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300">
                <a:solidFill>
                  <a:schemeClr val="dk2"/>
                </a:solidFill>
              </a:rPr>
              <a:t>overalt og hele tiden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96300" y="75150"/>
            <a:ext cx="8960100" cy="4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no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Personlige opplysninger’ og ‘sensitive opplysninger’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Bankkonto, brukernavn, passord/pin-kode, e-post-adresse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Navn, adresse, telefonnummer, fødselsnummer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Biometri  - fingeravtrykk, irismønster, hodeform (ansiktsgjenkjenning)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bilde - hvis personer kan gjenkjennes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Lydopptak, selv om ingen navn blir nevnt i opptaket.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Gjelder særlig	økonomi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helse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etnisk opprinnelse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livssyn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politisk oppfatning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/>
        </p:nvSpPr>
        <p:spPr>
          <a:xfrm>
            <a:off x="135925" y="58625"/>
            <a:ext cx="88746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2"/>
                </a:solidFill>
              </a:rPr>
              <a:t>Sikre deg best mulig</a:t>
            </a:r>
            <a:endParaRPr b="1" sz="27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Ikke oppgi personlig informasjon til ukjente over Internett, på telefon eller e-post uten at det er du selv som har initiert det.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Klikk aldri på linker i e-post for å legge inn personinformasjon på siden du kommer til.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Legg aldri igjen personinfo hos bedrifter du ikke vet nok om.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no" sz="2400">
                <a:solidFill>
                  <a:schemeClr val="dk1"/>
                </a:solidFill>
              </a:rPr>
              <a:t>Sikre dine kontoer for epost/nettsamfunn med </a:t>
            </a:r>
            <a:r>
              <a:rPr b="1" i="1" lang="no" sz="2400">
                <a:solidFill>
                  <a:schemeClr val="dk1"/>
                </a:solidFill>
              </a:rPr>
              <a:t>totrinns- pålogging</a:t>
            </a:r>
            <a:r>
              <a:rPr lang="no" sz="2400">
                <a:solidFill>
                  <a:schemeClr val="dk1"/>
                </a:solidFill>
              </a:rPr>
              <a:t> der det er mulig.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b="1" i="1" lang="no" sz="2400">
                <a:solidFill>
                  <a:schemeClr val="dk1"/>
                </a:solidFill>
              </a:rPr>
              <a:t>Sjekk om forbindelsen er kryptert</a:t>
            </a:r>
            <a:r>
              <a:rPr lang="no" sz="2400">
                <a:solidFill>
                  <a:schemeClr val="dk1"/>
                </a:solidFill>
              </a:rPr>
              <a:t> når du skal legge inn persondata, som f.eks. kredittkortnummer, navn og e-post adresse. </a:t>
            </a:r>
            <a:r>
              <a:rPr lang="no" sz="2400">
                <a:solidFill>
                  <a:schemeClr val="dk1"/>
                </a:solidFill>
              </a:rPr>
              <a:t>URL-adressen begynner med </a:t>
            </a:r>
            <a:r>
              <a:rPr lang="no" sz="2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https://</a:t>
            </a:r>
            <a:r>
              <a:rPr lang="no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i="1" lang="no" sz="2400">
                <a:solidFill>
                  <a:schemeClr val="dk1"/>
                </a:solidFill>
              </a:rPr>
              <a:t>Unngå bruk av debetkort.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